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6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1pPr>
    <a:lvl2pPr marL="0" marR="0" indent="4572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2pPr>
    <a:lvl3pPr marL="0" marR="0" indent="9144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3pPr>
    <a:lvl4pPr marL="0" marR="0" indent="13716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4pPr>
    <a:lvl5pPr marL="0" marR="0" indent="18288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5pPr>
    <a:lvl6pPr marL="0" marR="0" indent="22860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6pPr>
    <a:lvl7pPr marL="0" marR="0" indent="27432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7pPr>
    <a:lvl8pPr marL="0" marR="0" indent="32004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8pPr>
    <a:lvl9pPr marL="0" marR="0" indent="3657600" algn="ctr" defTabSz="2438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-84" normalizeH="0" baseline="0">
        <a:ln>
          <a:noFill/>
        </a:ln>
        <a:solidFill>
          <a:srgbClr val="000000"/>
        </a:solidFill>
        <a:effectLst/>
        <a:uFillTx/>
        <a:latin typeface="ヒラギノ角ゴシック W3"/>
        <a:ea typeface="ヒラギノ角ゴシック W3"/>
        <a:cs typeface="ヒラギノ角ゴシック W3"/>
        <a:sym typeface="ヒラギノ角ゴシック W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isuke Yasuda" initials="T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>
      <p:cViewPr varScale="1">
        <p:scale>
          <a:sx n="78" d="100"/>
          <a:sy n="78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4-12T16:12:44.416" idx="1">
    <p:pos x="10708" y="1821"/>
    <p:text>Comments:
Geometric streaming focus on subspace embeddings?
Geometric streaming: show the algorithm
Less results, more techniques
Talk about chaining - draw pictures of various scales, etc
Questions from committee - active regression surprising that S doesn’t depend on b
Research plan over 5 years
Not much mentioned about active learning, well conditioned spanning sets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b="1" spc="-29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 b="1"/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 b="1"/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 b="1"/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 b="1"/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 b="1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 b="1"/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 b="1"/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 b="1"/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 b="1"/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 b="1"/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b="1" spc="-29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19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659" y="12697460"/>
            <a:ext cx="3683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849" y="12697460"/>
            <a:ext cx="368301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 spc="0">
                <a:solidFill>
                  <a:srgbClr val="5E5E5E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1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0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5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png"/><Relationship Id="rId3" Type="http://schemas.openxmlformats.org/officeDocument/2006/relationships/image" Target="../media/image35.png"/><Relationship Id="rId7" Type="http://schemas.openxmlformats.org/officeDocument/2006/relationships/image" Target="../media/image95.png"/><Relationship Id="rId12" Type="http://schemas.openxmlformats.org/officeDocument/2006/relationships/image" Target="../media/image95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37.png"/><Relationship Id="rId10" Type="http://schemas.openxmlformats.org/officeDocument/2006/relationships/image" Target="../media/image930.png"/><Relationship Id="rId4" Type="http://schemas.openxmlformats.org/officeDocument/2006/relationships/image" Target="../media/image36.pn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97.png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0.png"/><Relationship Id="rId5" Type="http://schemas.openxmlformats.org/officeDocument/2006/relationships/image" Target="../media/image102.png"/><Relationship Id="rId4" Type="http://schemas.openxmlformats.org/officeDocument/2006/relationships/image" Target="../media/image10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50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9.png"/><Relationship Id="rId4" Type="http://schemas.openxmlformats.org/officeDocument/2006/relationships/image" Target="../media/image112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20.png"/><Relationship Id="rId10" Type="http://schemas.openxmlformats.org/officeDocument/2006/relationships/image" Target="../media/image117.png"/><Relationship Id="rId4" Type="http://schemas.openxmlformats.org/officeDocument/2006/relationships/image" Target="../media/image122.png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dvances in Algorithms…"/>
          <p:cNvSpPr txBox="1">
            <a:spLocks noGrp="1"/>
          </p:cNvSpPr>
          <p:nvPr>
            <p:ph type="ctrTitle"/>
          </p:nvPr>
        </p:nvSpPr>
        <p:spPr>
          <a:xfrm>
            <a:off x="622515" y="5117594"/>
            <a:ext cx="14290391" cy="2718812"/>
          </a:xfrm>
          <a:prstGeom prst="rect">
            <a:avLst/>
          </a:prstGeom>
        </p:spPr>
        <p:txBody>
          <a:bodyPr/>
          <a:lstStyle/>
          <a:p>
            <a:pPr defTabSz="2170176">
              <a:defRPr sz="8900" b="0" spc="-89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Advances in Algorithms </a:t>
            </a:r>
          </a:p>
          <a:p>
            <a:pPr defTabSz="2170176">
              <a:defRPr sz="8900" b="0" spc="-89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for Matrix Approximation</a:t>
            </a:r>
          </a:p>
        </p:txBody>
      </p:sp>
      <p:sp>
        <p:nvSpPr>
          <p:cNvPr id="152" name="Taisuke (Tai) Yasuda"/>
          <p:cNvSpPr txBox="1"/>
          <p:nvPr/>
        </p:nvSpPr>
        <p:spPr>
          <a:xfrm>
            <a:off x="262123" y="10565550"/>
            <a:ext cx="6994990" cy="1572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lnSpc>
                <a:spcPct val="100000"/>
              </a:lnSpc>
              <a:defRPr sz="4200" spc="-42"/>
            </a:lvl1pPr>
          </a:lstStyle>
          <a:p>
            <a:r>
              <a:t>Taisuke (Tai) Yasuda</a:t>
            </a:r>
          </a:p>
        </p:txBody>
      </p:sp>
      <p:sp>
        <p:nvSpPr>
          <p:cNvPr id="153" name="April 10, 2023"/>
          <p:cNvSpPr txBox="1"/>
          <p:nvPr/>
        </p:nvSpPr>
        <p:spPr>
          <a:xfrm>
            <a:off x="1040422" y="12910382"/>
            <a:ext cx="22920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spc="0">
                <a:solidFill>
                  <a:srgbClr val="929292"/>
                </a:solidFill>
              </a:defRPr>
            </a:lvl1pPr>
          </a:lstStyle>
          <a:p>
            <a:r>
              <a:t>April 10, 2023</a:t>
            </a:r>
          </a:p>
        </p:txBody>
      </p:sp>
      <p:sp>
        <p:nvSpPr>
          <p:cNvPr id="154" name="via Sampling and Sketching"/>
          <p:cNvSpPr txBox="1"/>
          <p:nvPr/>
        </p:nvSpPr>
        <p:spPr>
          <a:xfrm>
            <a:off x="1412225" y="8351200"/>
            <a:ext cx="12238181" cy="1572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825500">
              <a:lnSpc>
                <a:spcPct val="100000"/>
              </a:lnSpc>
              <a:defRPr sz="4800" spc="-48"/>
            </a:pPr>
            <a:r>
              <a:t>via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Sampling</a:t>
            </a:r>
            <a:r>
              <a:t> and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Sketching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4" y="11404590"/>
            <a:ext cx="7706150" cy="12490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ctangle"/>
          <p:cNvSpPr/>
          <p:nvPr/>
        </p:nvSpPr>
        <p:spPr>
          <a:xfrm>
            <a:off x="7546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805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8562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907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9578826" y="942825"/>
            <a:ext cx="222979" cy="1784266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10086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2" name="Rectangle"/>
          <p:cNvSpPr/>
          <p:nvPr/>
        </p:nvSpPr>
        <p:spPr>
          <a:xfrm>
            <a:off x="1059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1102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1161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12118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12626826" y="942825"/>
            <a:ext cx="222979" cy="1784266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313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8" name="Rectangle"/>
          <p:cNvSpPr/>
          <p:nvPr/>
        </p:nvSpPr>
        <p:spPr>
          <a:xfrm>
            <a:off x="13642826" y="942825"/>
            <a:ext cx="222979" cy="1784266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69" name="Rectangle"/>
          <p:cNvSpPr/>
          <p:nvPr/>
        </p:nvSpPr>
        <p:spPr>
          <a:xfrm>
            <a:off x="1415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0" name="Rectangle"/>
          <p:cNvSpPr/>
          <p:nvPr/>
        </p:nvSpPr>
        <p:spPr>
          <a:xfrm>
            <a:off x="14658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5166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2" name="Rectangle"/>
          <p:cNvSpPr/>
          <p:nvPr/>
        </p:nvSpPr>
        <p:spPr>
          <a:xfrm>
            <a:off x="1567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3" name="Rectangle"/>
          <p:cNvSpPr/>
          <p:nvPr/>
        </p:nvSpPr>
        <p:spPr>
          <a:xfrm>
            <a:off x="16182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1669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5" name="Rectangle"/>
          <p:cNvSpPr/>
          <p:nvPr/>
        </p:nvSpPr>
        <p:spPr>
          <a:xfrm>
            <a:off x="17198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17706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1821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8722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1923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19738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1" name="Rectangle"/>
          <p:cNvSpPr/>
          <p:nvPr/>
        </p:nvSpPr>
        <p:spPr>
          <a:xfrm>
            <a:off x="20246826" y="942825"/>
            <a:ext cx="222979" cy="1784266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2" name="Rectangle"/>
          <p:cNvSpPr/>
          <p:nvPr/>
        </p:nvSpPr>
        <p:spPr>
          <a:xfrm>
            <a:off x="2075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21262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4" name="Rectangle"/>
          <p:cNvSpPr/>
          <p:nvPr/>
        </p:nvSpPr>
        <p:spPr>
          <a:xfrm>
            <a:off x="21770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5" name="Rectangle"/>
          <p:cNvSpPr/>
          <p:nvPr/>
        </p:nvSpPr>
        <p:spPr>
          <a:xfrm>
            <a:off x="22278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6" name="Rectangle"/>
          <p:cNvSpPr/>
          <p:nvPr/>
        </p:nvSpPr>
        <p:spPr>
          <a:xfrm>
            <a:off x="22786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7" name="Rectangle"/>
          <p:cNvSpPr/>
          <p:nvPr/>
        </p:nvSpPr>
        <p:spPr>
          <a:xfrm>
            <a:off x="23294826" y="942825"/>
            <a:ext cx="222979" cy="1784266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188" name="Thesis Proposal:"/>
          <p:cNvSpPr txBox="1"/>
          <p:nvPr/>
        </p:nvSpPr>
        <p:spPr>
          <a:xfrm>
            <a:off x="1648620" y="4173018"/>
            <a:ext cx="12238181" cy="1572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825500">
              <a:lnSpc>
                <a:spcPct val="100000"/>
              </a:lnSpc>
              <a:defRPr sz="4800" spc="-48"/>
            </a:lvl1pPr>
          </a:lstStyle>
          <a:p>
            <a:r>
              <a:t>Thesis Proposal:</a:t>
            </a:r>
          </a:p>
        </p:txBody>
      </p:sp>
      <p:sp>
        <p:nvSpPr>
          <p:cNvPr id="189" name="Thesis Committee:"/>
          <p:cNvSpPr txBox="1"/>
          <p:nvPr/>
        </p:nvSpPr>
        <p:spPr>
          <a:xfrm>
            <a:off x="13943090" y="10392681"/>
            <a:ext cx="8512452" cy="60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defTabSz="759459">
              <a:lnSpc>
                <a:spcPct val="100000"/>
              </a:lnSpc>
              <a:defRPr sz="3864" spc="-38"/>
            </a:lvl1pPr>
          </a:lstStyle>
          <a:p>
            <a:r>
              <a:t>Thesis Committee:</a:t>
            </a:r>
          </a:p>
        </p:txBody>
      </p:sp>
      <p:sp>
        <p:nvSpPr>
          <p:cNvPr id="190" name="David P. Woodruff (Carnegie Mellon University, Chair)…"/>
          <p:cNvSpPr txBox="1"/>
          <p:nvPr/>
        </p:nvSpPr>
        <p:spPr>
          <a:xfrm>
            <a:off x="13531118" y="11176384"/>
            <a:ext cx="11368394" cy="225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95745" indent="-595745" algn="l" defTabSz="825500">
              <a:lnSpc>
                <a:spcPct val="100000"/>
              </a:lnSpc>
              <a:buSzPct val="150000"/>
              <a:buChar char="•"/>
              <a:defRPr sz="2800" spc="-28"/>
            </a:pPr>
            <a:r>
              <a:t>David P. Woodruff (Carnegie Mellon University, Chair)</a:t>
            </a:r>
          </a:p>
          <a:p>
            <a:pPr marL="595745" indent="-595745" algn="l" defTabSz="825500">
              <a:lnSpc>
                <a:spcPct val="100000"/>
              </a:lnSpc>
              <a:buSzPct val="150000"/>
              <a:buChar char="•"/>
              <a:defRPr sz="2800" spc="-28"/>
            </a:pPr>
            <a:r>
              <a:t>Anupam Gupta (Carnegie Mellon University)</a:t>
            </a:r>
          </a:p>
          <a:p>
            <a:pPr marL="595745" indent="-595745" algn="l" defTabSz="825500">
              <a:lnSpc>
                <a:spcPct val="100000"/>
              </a:lnSpc>
              <a:buSzPct val="150000"/>
              <a:buChar char="•"/>
              <a:defRPr sz="2800" spc="-28"/>
            </a:pPr>
            <a:r>
              <a:t>Richard Peng (Carnegie Mellon University)</a:t>
            </a:r>
          </a:p>
          <a:p>
            <a:pPr marL="595745" indent="-595745" algn="l" defTabSz="825500">
              <a:lnSpc>
                <a:spcPct val="100000"/>
              </a:lnSpc>
              <a:buSzPct val="150000"/>
              <a:buChar char="•"/>
              <a:defRPr sz="2800" spc="-28"/>
            </a:pPr>
            <a:r>
              <a:t>Cameron Musco (University of Massachusetts Amherst)</a:t>
            </a:r>
          </a:p>
        </p:txBody>
      </p:sp>
      <p:sp>
        <p:nvSpPr>
          <p:cNvPr id="191" name="Rectangle"/>
          <p:cNvSpPr/>
          <p:nvPr/>
        </p:nvSpPr>
        <p:spPr>
          <a:xfrm>
            <a:off x="13236075" y="10252309"/>
            <a:ext cx="10942480" cy="3235766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288" name="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Oblivious Subspace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heorem (Sarlos 2006). Let  . Let  . If   is an   Gaussian matrix, then   is a subspace embedding for any   with distortion  , with probability 99%."/>
              <p:cNvSpPr txBox="1"/>
              <p:nvPr/>
            </p:nvSpPr>
            <p:spPr>
              <a:xfrm>
                <a:off x="3939744" y="4317624"/>
                <a:ext cx="16504512" cy="25615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(Sarlos 2006).</a:t>
                </a:r>
                <a:r>
                  <a:t> Let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. Let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. If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is an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Gaussian matrix, then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is a subspace embedding for any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t> with distortion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t>, with probability 99%.</a:t>
                </a:r>
              </a:p>
            </p:txBody>
          </p:sp>
        </mc:Choice>
        <mc:Fallback xmlns="">
          <p:sp>
            <p:nvSpPr>
              <p:cNvPr id="289" name="Theorem (Sarlos 2006). Let  . Let  . If   is an   Gaussian matrix, then   is a subspace embedding for any   with distortion  , with probability 99%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44" y="4317624"/>
                <a:ext cx="16504512" cy="2561553"/>
              </a:xfrm>
              <a:prstGeom prst="rect">
                <a:avLst/>
              </a:prstGeom>
              <a:blipFill>
                <a:blip r:embed="rId2"/>
                <a:stretch>
                  <a:fillRect l="-1769" t="-4926" r="-7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ounded Rectangle"/>
          <p:cNvSpPr/>
          <p:nvPr/>
        </p:nvSpPr>
        <p:spPr>
          <a:xfrm>
            <a:off x="3518558" y="3861403"/>
            <a:ext cx="17346884" cy="3555132"/>
          </a:xfrm>
          <a:prstGeom prst="roundRect">
            <a:avLst>
              <a:gd name="adj" fmla="val 1556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91" name="Rectangle"/>
          <p:cNvSpPr/>
          <p:nvPr/>
        </p:nvSpPr>
        <p:spPr>
          <a:xfrm>
            <a:off x="7417555" y="9198436"/>
            <a:ext cx="5331396" cy="24038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 rot="16200000">
            <a:off x="11645121" y="9458130"/>
            <a:ext cx="5331396" cy="1906824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Text"/>
              <p:cNvSpPr txBox="1"/>
              <p:nvPr/>
            </p:nvSpPr>
            <p:spPr>
              <a:xfrm>
                <a:off x="9729532" y="9703592"/>
                <a:ext cx="707442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9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32" y="9703592"/>
                <a:ext cx="707442" cy="1393497"/>
              </a:xfrm>
              <a:prstGeom prst="rect">
                <a:avLst/>
              </a:prstGeom>
              <a:blipFill>
                <a:blip r:embed="rId3"/>
                <a:stretch>
                  <a:fillRect l="-39286" t="-3636" r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Text"/>
              <p:cNvSpPr txBox="1"/>
              <p:nvPr/>
            </p:nvSpPr>
            <p:spPr>
              <a:xfrm>
                <a:off x="13868554" y="9714793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94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554" y="9714793"/>
                <a:ext cx="884531" cy="1371094"/>
              </a:xfrm>
              <a:prstGeom prst="rect">
                <a:avLst/>
              </a:prstGeom>
              <a:blipFill>
                <a:blip r:embed="rId4"/>
                <a:stretch>
                  <a:fillRect l="-28571" t="-367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" name="Group"/>
          <p:cNvGrpSpPr/>
          <p:nvPr/>
        </p:nvGrpSpPr>
        <p:grpSpPr>
          <a:xfrm>
            <a:off x="4572543" y="11335791"/>
            <a:ext cx="7525545" cy="1857609"/>
            <a:chOff x="0" y="-640781"/>
            <a:chExt cx="7525543" cy="1857607"/>
          </a:xfrm>
        </p:grpSpPr>
        <p:sp>
          <p:nvSpPr>
            <p:cNvPr id="295" name="Callout"/>
            <p:cNvSpPr/>
            <p:nvPr/>
          </p:nvSpPr>
          <p:spPr>
            <a:xfrm>
              <a:off x="0" y="-640782"/>
              <a:ext cx="7525544" cy="178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2" y="0"/>
                  </a:moveTo>
                  <a:lnTo>
                    <a:pt x="17223" y="7911"/>
                  </a:lnTo>
                  <a:lnTo>
                    <a:pt x="1282" y="7911"/>
                  </a:lnTo>
                  <a:cubicBezTo>
                    <a:pt x="574" y="7911"/>
                    <a:pt x="0" y="10337"/>
                    <a:pt x="0" y="13328"/>
                  </a:cubicBezTo>
                  <a:lnTo>
                    <a:pt x="0" y="16183"/>
                  </a:lnTo>
                  <a:cubicBezTo>
                    <a:pt x="0" y="19174"/>
                    <a:pt x="574" y="21600"/>
                    <a:pt x="1282" y="21600"/>
                  </a:cubicBezTo>
                  <a:lnTo>
                    <a:pt x="20318" y="21600"/>
                  </a:lnTo>
                  <a:cubicBezTo>
                    <a:pt x="21026" y="21600"/>
                    <a:pt x="21600" y="19174"/>
                    <a:pt x="21600" y="16183"/>
                  </a:cubicBezTo>
                  <a:lnTo>
                    <a:pt x="21600" y="13328"/>
                  </a:lnTo>
                  <a:cubicBezTo>
                    <a:pt x="21600" y="10337"/>
                    <a:pt x="21026" y="7911"/>
                    <a:pt x="20318" y="7911"/>
                  </a:cubicBezTo>
                  <a:lnTo>
                    <a:pt x="18022" y="7911"/>
                  </a:lnTo>
                  <a:lnTo>
                    <a:pt x="17622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Oblivious = does not depend on"/>
                <p:cNvSpPr txBox="1"/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Oblivious = does not depend on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296" name="Oblivious = does not depend 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433" y="8629031"/>
            <a:ext cx="5669665" cy="26531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So   regression is resolved.…"/>
              <p:cNvSpPr txBox="1"/>
              <p:nvPr/>
            </p:nvSpPr>
            <p:spPr>
              <a:xfrm>
                <a:off x="16523617" y="10251898"/>
                <a:ext cx="7525478" cy="13129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>
                  <a:defRPr sz="3600" spc="-36">
                    <a:solidFill>
                      <a:schemeClr val="accent4">
                        <a:hueOff val="-1306536"/>
                        <a:satOff val="-22407"/>
                        <a:lumOff val="-8954"/>
                      </a:schemeClr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00" i="1">
                            <a:solidFill>
                              <a:srgbClr val="CD591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00" i="1">
                            <a:solidFill>
                              <a:srgbClr val="CD5919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00" i="1">
                            <a:solidFill>
                              <a:srgbClr val="CD591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regression is resolved. </a:t>
                </a:r>
              </a:p>
              <a:p>
                <a:pPr>
                  <a:defRPr sz="3600" spc="-36">
                    <a:solidFill>
                      <a:schemeClr val="accent4">
                        <a:hueOff val="-1306536"/>
                        <a:satOff val="-22407"/>
                        <a:lumOff val="-8954"/>
                      </a:schemeClr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What’s next?</a:t>
                </a:r>
              </a:p>
            </p:txBody>
          </p:sp>
        </mc:Choice>
        <mc:Fallback xmlns="">
          <p:sp>
            <p:nvSpPr>
              <p:cNvPr id="299" name="So   regression is resolved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3617" y="10251898"/>
                <a:ext cx="7525478" cy="1312998"/>
              </a:xfrm>
              <a:prstGeom prst="rect">
                <a:avLst/>
              </a:prstGeom>
              <a:blipFill>
                <a:blip r:embed="rId7"/>
                <a:stretch>
                  <a:fillRect t="-153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Rounded Rectangle"/>
          <p:cNvSpPr/>
          <p:nvPr/>
        </p:nvSpPr>
        <p:spPr>
          <a:xfrm>
            <a:off x="16716407" y="9885757"/>
            <a:ext cx="7139900" cy="2018147"/>
          </a:xfrm>
          <a:prstGeom prst="roundRect">
            <a:avLst>
              <a:gd name="adj" fmla="val 19228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"/>
              <p:cNvSpPr txBox="1"/>
              <p:nvPr/>
            </p:nvSpPr>
            <p:spPr>
              <a:xfrm>
                <a:off x="6609822" y="10005115"/>
                <a:ext cx="707442" cy="790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22" y="10005115"/>
                <a:ext cx="707442" cy="790451"/>
              </a:xfrm>
              <a:prstGeom prst="rect">
                <a:avLst/>
              </a:prstGeom>
              <a:blipFill>
                <a:blip r:embed="rId8"/>
                <a:stretch>
                  <a:fillRect l="-71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"/>
              <p:cNvSpPr txBox="1"/>
              <p:nvPr/>
            </p:nvSpPr>
            <p:spPr>
              <a:xfrm>
                <a:off x="9729532" y="8407113"/>
                <a:ext cx="707442" cy="79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32" y="8407113"/>
                <a:ext cx="707442" cy="795937"/>
              </a:xfrm>
              <a:prstGeom prst="rect">
                <a:avLst/>
              </a:prstGeom>
              <a:blipFill>
                <a:blip r:embed="rId9"/>
                <a:stretch>
                  <a:fillRect l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"/>
              <p:cNvSpPr txBox="1"/>
              <p:nvPr/>
            </p:nvSpPr>
            <p:spPr>
              <a:xfrm>
                <a:off x="12722242" y="10002373"/>
                <a:ext cx="707441" cy="7959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242" y="10002373"/>
                <a:ext cx="707441" cy="795936"/>
              </a:xfrm>
              <a:prstGeom prst="rect">
                <a:avLst/>
              </a:prstGeom>
              <a:blipFill>
                <a:blip r:embed="rId10"/>
                <a:stretch>
                  <a:fillRect l="-87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"/>
              <p:cNvSpPr txBox="1"/>
              <p:nvPr/>
            </p:nvSpPr>
            <p:spPr>
              <a:xfrm>
                <a:off x="13957098" y="7336255"/>
                <a:ext cx="707442" cy="830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4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098" y="7336255"/>
                <a:ext cx="707442" cy="830683"/>
              </a:xfrm>
              <a:prstGeom prst="rect">
                <a:avLst/>
              </a:prstGeom>
              <a:blipFill>
                <a:blip r:embed="rId11"/>
                <a:stretch>
                  <a:fillRect l="-21429" t="-44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1" animBg="1" advAuto="0"/>
      <p:bldP spid="293" grpId="3" animBg="1" advAuto="0"/>
      <p:bldP spid="297" grpId="6" animBg="1" advAuto="0"/>
      <p:bldP spid="298" grpId="2" animBg="1" advAuto="0"/>
      <p:bldP spid="299" grpId="8" animBg="1" advAuto="0"/>
      <p:bldP spid="300" grpId="7" animBg="1" advAuto="0"/>
      <p:bldP spid="301" grpId="4" animBg="1" advAuto="0"/>
      <p:bldP spid="302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307" name="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Group"/>
          <p:cNvSpPr/>
          <p:nvPr/>
        </p:nvSpPr>
        <p:spPr>
          <a:xfrm>
            <a:off x="8969554" y="4039618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"/>
              <p:cNvSpPr txBox="1"/>
              <p:nvPr/>
            </p:nvSpPr>
            <p:spPr>
              <a:xfrm>
                <a:off x="9610994" y="4434567"/>
                <a:ext cx="5162012" cy="17880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0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994" y="4434567"/>
                <a:ext cx="5162012" cy="1788074"/>
              </a:xfrm>
              <a:prstGeom prst="rect">
                <a:avLst/>
              </a:prstGeom>
              <a:blipFill>
                <a:blip r:embed="rId3"/>
                <a:stretch>
                  <a:fillRect l="-2206" t="-55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Group"/>
          <p:cNvSpPr/>
          <p:nvPr/>
        </p:nvSpPr>
        <p:spPr>
          <a:xfrm>
            <a:off x="16813476" y="4039618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"/>
              <p:cNvSpPr txBox="1"/>
              <p:nvPr/>
            </p:nvSpPr>
            <p:spPr>
              <a:xfrm>
                <a:off x="17351201" y="4363890"/>
                <a:ext cx="5369440" cy="16293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201" y="4363890"/>
                <a:ext cx="5369440" cy="1629338"/>
              </a:xfrm>
              <a:prstGeom prst="rect">
                <a:avLst/>
              </a:prstGeom>
              <a:blipFill>
                <a:blip r:embed="rId4"/>
                <a:stretch>
                  <a:fillRect l="-1891" t="-4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Group"/>
          <p:cNvSpPr/>
          <p:nvPr/>
        </p:nvSpPr>
        <p:spPr>
          <a:xfrm>
            <a:off x="1049410" y="4039618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"/>
              <p:cNvSpPr txBox="1"/>
              <p:nvPr/>
            </p:nvSpPr>
            <p:spPr>
              <a:xfrm>
                <a:off x="1690850" y="4363890"/>
                <a:ext cx="5162012" cy="16293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1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850" y="4363890"/>
                <a:ext cx="5162012" cy="1629338"/>
              </a:xfrm>
              <a:prstGeom prst="rect">
                <a:avLst/>
              </a:prstGeom>
              <a:blipFill>
                <a:blip r:embed="rId5"/>
                <a:stretch>
                  <a:fillRect l="-1961" t="-46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Minimize the sum of squares of errors"/>
          <p:cNvSpPr txBox="1"/>
          <p:nvPr/>
        </p:nvSpPr>
        <p:spPr>
          <a:xfrm>
            <a:off x="8833182" y="6281420"/>
            <a:ext cx="7293473" cy="115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6809" indent="-446809" algn="l">
              <a:buSzPct val="150000"/>
              <a:buChar char="•"/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Minimize the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sum of squares</a:t>
            </a:r>
            <a:r>
              <a:t> of errors</a:t>
            </a:r>
          </a:p>
        </p:txBody>
      </p:sp>
      <p:sp>
        <p:nvSpPr>
          <p:cNvPr id="315" name="Minimize the average error…"/>
          <p:cNvSpPr txBox="1"/>
          <p:nvPr/>
        </p:nvSpPr>
        <p:spPr>
          <a:xfrm>
            <a:off x="913038" y="6281420"/>
            <a:ext cx="6717636" cy="115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6809" indent="-446809" algn="l">
              <a:buSzPct val="150000"/>
              <a:buChar char="•"/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Minimize the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average</a:t>
            </a:r>
            <a:r>
              <a:t> error</a:t>
            </a:r>
          </a:p>
          <a:p>
            <a:pPr marL="446809" indent="-446809" algn="l">
              <a:buSzPct val="150000"/>
              <a:buChar char="•"/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Robust</a:t>
            </a:r>
            <a:r>
              <a:t> loss function</a:t>
            </a:r>
          </a:p>
        </p:txBody>
      </p:sp>
      <p:sp>
        <p:nvSpPr>
          <p:cNvPr id="316" name="Minimize the worst-case error…"/>
          <p:cNvSpPr txBox="1"/>
          <p:nvPr/>
        </p:nvSpPr>
        <p:spPr>
          <a:xfrm>
            <a:off x="16753326" y="6281420"/>
            <a:ext cx="7392254" cy="115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446809" indent="-446809" algn="l">
              <a:buSzPct val="150000"/>
              <a:buChar char="•"/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Minimize the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worst-case</a:t>
            </a:r>
            <a:r>
              <a:t> error</a:t>
            </a:r>
          </a:p>
          <a:p>
            <a:pPr marL="446809" indent="-446809" algn="l">
              <a:buSzPct val="150000"/>
              <a:buChar char="•"/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Sensitive</a:t>
            </a:r>
            <a:r>
              <a:t> loss function</a:t>
            </a:r>
          </a:p>
        </p:txBody>
      </p:sp>
      <p:sp>
        <p:nvSpPr>
          <p:cNvPr id="317" name="Group"/>
          <p:cNvSpPr/>
          <p:nvPr/>
        </p:nvSpPr>
        <p:spPr>
          <a:xfrm>
            <a:off x="8969554" y="9410377"/>
            <a:ext cx="6444892" cy="1941867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Text"/>
              <p:cNvSpPr txBox="1"/>
              <p:nvPr/>
            </p:nvSpPr>
            <p:spPr>
              <a:xfrm>
                <a:off x="9610020" y="9783025"/>
                <a:ext cx="5163960" cy="16736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1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20" y="9783025"/>
                <a:ext cx="5163960" cy="1673647"/>
              </a:xfrm>
              <a:prstGeom prst="rect">
                <a:avLst/>
              </a:prstGeom>
              <a:blipFill>
                <a:blip r:embed="rId6"/>
                <a:stretch>
                  <a:fillRect l="-2451" t="-757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Line"/>
          <p:cNvSpPr/>
          <p:nvPr/>
        </p:nvSpPr>
        <p:spPr>
          <a:xfrm>
            <a:off x="3641346" y="8073843"/>
            <a:ext cx="5225744" cy="98489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0" name="linear regression"/>
              <p:cNvSpPr txBox="1"/>
              <p:nvPr/>
            </p:nvSpPr>
            <p:spPr>
              <a:xfrm>
                <a:off x="9574255" y="8439363"/>
                <a:ext cx="5235491" cy="9859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</a:p>
            </p:txBody>
          </p:sp>
        </mc:Choice>
        <mc:Fallback>
          <p:sp>
            <p:nvSpPr>
              <p:cNvPr id="320" name="linear regress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55" y="8439363"/>
                <a:ext cx="5235491" cy="985930"/>
              </a:xfrm>
              <a:prstGeom prst="rect">
                <a:avLst/>
              </a:prstGeom>
              <a:blipFill>
                <a:blip r:embed="rId7"/>
                <a:stretch>
                  <a:fillRect l="-2670" t="-215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1" name="Line"/>
          <p:cNvSpPr/>
          <p:nvPr/>
        </p:nvSpPr>
        <p:spPr>
          <a:xfrm flipH="1">
            <a:off x="15171470" y="8073844"/>
            <a:ext cx="5226099" cy="98475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22" name="Line"/>
          <p:cNvSpPr/>
          <p:nvPr/>
        </p:nvSpPr>
        <p:spPr>
          <a:xfrm>
            <a:off x="12192000" y="7182558"/>
            <a:ext cx="1" cy="115316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linear regression"/>
              <p:cNvSpPr txBox="1"/>
              <p:nvPr/>
            </p:nvSpPr>
            <p:spPr>
              <a:xfrm>
                <a:off x="1654110" y="3297610"/>
                <a:ext cx="5235491" cy="9045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linear regression</a:t>
                </a:r>
              </a:p>
            </p:txBody>
          </p:sp>
        </mc:Choice>
        <mc:Fallback>
          <p:sp>
            <p:nvSpPr>
              <p:cNvPr id="323" name="linear regress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10" y="3297610"/>
                <a:ext cx="5235491" cy="904597"/>
              </a:xfrm>
              <a:prstGeom prst="rect">
                <a:avLst/>
              </a:prstGeom>
              <a:blipFill>
                <a:blip r:embed="rId8"/>
                <a:stretch>
                  <a:fillRect l="-2663" t="-263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linear regression"/>
              <p:cNvSpPr txBox="1"/>
              <p:nvPr/>
            </p:nvSpPr>
            <p:spPr>
              <a:xfrm>
                <a:off x="9536143" y="3297610"/>
                <a:ext cx="5235491" cy="9045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linear regression</a:t>
                </a:r>
              </a:p>
            </p:txBody>
          </p:sp>
        </mc:Choice>
        <mc:Fallback>
          <p:sp>
            <p:nvSpPr>
              <p:cNvPr id="324" name="linear regress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143" y="3297610"/>
                <a:ext cx="5235491" cy="904597"/>
              </a:xfrm>
              <a:prstGeom prst="rect">
                <a:avLst/>
              </a:prstGeom>
              <a:blipFill>
                <a:blip r:embed="rId9"/>
                <a:stretch>
                  <a:fillRect l="-2415" t="-263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linear regression"/>
              <p:cNvSpPr txBox="1"/>
              <p:nvPr/>
            </p:nvSpPr>
            <p:spPr>
              <a:xfrm>
                <a:off x="17531139" y="3297610"/>
                <a:ext cx="5369439" cy="9045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t> linear regression</a:t>
                </a:r>
              </a:p>
            </p:txBody>
          </p:sp>
        </mc:Choice>
        <mc:Fallback>
          <p:sp>
            <p:nvSpPr>
              <p:cNvPr id="325" name="linear regress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1139" y="3297610"/>
                <a:ext cx="5369439" cy="904597"/>
              </a:xfrm>
              <a:prstGeom prst="rect">
                <a:avLst/>
              </a:prstGeom>
              <a:blipFill>
                <a:blip r:embed="rId10"/>
                <a:stretch>
                  <a:fillRect l="-2594" t="-263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Question. What trade-offs are possible for oblivious subspace embeddings under the   loss?"/>
              <p:cNvSpPr txBox="1"/>
              <p:nvPr/>
            </p:nvSpPr>
            <p:spPr>
              <a:xfrm>
                <a:off x="5019030" y="11811776"/>
                <a:ext cx="14519752" cy="17123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What trade-offs are possible for oblivious subspace embeddings under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loss?</a:t>
                </a:r>
              </a:p>
            </p:txBody>
          </p:sp>
        </mc:Choice>
        <mc:Fallback xmlns="">
          <p:sp>
            <p:nvSpPr>
              <p:cNvPr id="326" name="Question. What trade-offs are possible for oblivious subspace embeddings under the   loss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0" y="11811776"/>
                <a:ext cx="14519752" cy="1712371"/>
              </a:xfrm>
              <a:prstGeom prst="rect">
                <a:avLst/>
              </a:prstGeom>
              <a:blipFill>
                <a:blip r:embed="rId11"/>
                <a:stretch>
                  <a:fillRect l="-2010" t="-15441" r="-209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Rounded Rectangle"/>
          <p:cNvSpPr/>
          <p:nvPr/>
        </p:nvSpPr>
        <p:spPr>
          <a:xfrm>
            <a:off x="4453717" y="11652555"/>
            <a:ext cx="15476566" cy="1802167"/>
          </a:xfrm>
          <a:prstGeom prst="roundRect">
            <a:avLst>
              <a:gd name="adj" fmla="val 30701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2" animBg="1" advAuto="0"/>
      <p:bldP spid="309" grpId="3" animBg="1" advAuto="0"/>
      <p:bldP spid="310" grpId="9" animBg="1" advAuto="0"/>
      <p:bldP spid="311" grpId="10" animBg="1" advAuto="0"/>
      <p:bldP spid="312" grpId="5" animBg="1" advAuto="0"/>
      <p:bldP spid="313" grpId="6" animBg="1" advAuto="0"/>
      <p:bldP spid="314" grpId="4" animBg="1" advAuto="0"/>
      <p:bldP spid="315" grpId="7" animBg="1" advAuto="0"/>
      <p:bldP spid="316" grpId="11" animBg="1" advAuto="0"/>
      <p:bldP spid="317" grpId="16" animBg="1" advAuto="0"/>
      <p:bldP spid="318" grpId="17" animBg="1" advAuto="0"/>
      <p:bldP spid="319" grpId="14" animBg="1" advAuto="0"/>
      <p:bldP spid="320" grpId="18" animBg="1" advAuto="0"/>
      <p:bldP spid="321" grpId="15" animBg="1" advAuto="0"/>
      <p:bldP spid="322" grpId="13" animBg="1" advAuto="0"/>
      <p:bldP spid="323" grpId="8" animBg="1" advAuto="0"/>
      <p:bldP spid="324" grpId="1" animBg="1" advAuto="0"/>
      <p:bldP spid="325" grpId="12" animBg="1" advAuto="0"/>
      <p:bldP spid="326" grpId="20" animBg="1" advAuto="0"/>
      <p:bldP spid="327" grpId="19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High distortion: sketch   has...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1511873" y="4967677"/>
                <a:ext cx="9439562" cy="352101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High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rows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distortion</a:t>
                </a:r>
              </a:p>
            </p:txBody>
          </p:sp>
        </mc:Choice>
        <mc:Fallback xmlns="">
          <p:sp>
            <p:nvSpPr>
              <p:cNvPr id="330" name="High distortion: sketch   has..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1511873" y="4967677"/>
                <a:ext cx="9439562" cy="3521017"/>
              </a:xfrm>
              <a:prstGeom prst="rect">
                <a:avLst/>
              </a:prstGeom>
              <a:blipFill>
                <a:blip r:embed="rId2"/>
                <a:stretch>
                  <a:fillRect l="-5511" t="-18705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331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wo regimes for"/>
              <p:cNvSpPr/>
              <p:nvPr/>
            </p:nvSpPr>
            <p:spPr>
              <a:xfrm>
                <a:off x="1219200" y="3681217"/>
                <a:ext cx="18547054" cy="10110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 defTabSz="2438338">
                  <a:lnSpc>
                    <a:spcPct val="90000"/>
                  </a:lnSpc>
                  <a:spcBef>
                    <a:spcPts val="2400"/>
                  </a:spcBef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Two regimes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32" name="Two regimes for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681217"/>
                <a:ext cx="18547054" cy="1011027"/>
              </a:xfrm>
              <a:prstGeom prst="rect">
                <a:avLst/>
              </a:prstGeom>
              <a:blipFill>
                <a:blip r:embed="rId4"/>
                <a:stretch>
                  <a:fillRect l="-1574" t="-172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Low distortion: sketch   has...…"/>
              <p:cNvSpPr/>
              <p:nvPr/>
            </p:nvSpPr>
            <p:spPr>
              <a:xfrm>
                <a:off x="12937348" y="4921041"/>
                <a:ext cx="9439563" cy="36142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Low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rows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distortion</a:t>
                </a:r>
              </a:p>
            </p:txBody>
          </p:sp>
        </mc:Choice>
        <mc:Fallback xmlns="">
          <p:sp>
            <p:nvSpPr>
              <p:cNvPr id="333" name="Low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48" y="4921041"/>
                <a:ext cx="9439563" cy="3614290"/>
              </a:xfrm>
              <a:prstGeom prst="rect">
                <a:avLst/>
              </a:prstGeom>
              <a:blipFill>
                <a:blip r:embed="rId5"/>
                <a:stretch>
                  <a:fillRect l="-5369" t="-17895" r="-17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Line"/>
          <p:cNvSpPr/>
          <p:nvPr/>
        </p:nvSpPr>
        <p:spPr>
          <a:xfrm flipV="1">
            <a:off x="12182859" y="3908284"/>
            <a:ext cx="1" cy="455690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35" name="Rectangle"/>
          <p:cNvSpPr/>
          <p:nvPr/>
        </p:nvSpPr>
        <p:spPr>
          <a:xfrm>
            <a:off x="3730822" y="9639455"/>
            <a:ext cx="5331396" cy="24038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36" name="Rectangle"/>
          <p:cNvSpPr/>
          <p:nvPr/>
        </p:nvSpPr>
        <p:spPr>
          <a:xfrm rot="16200000">
            <a:off x="7958388" y="9899149"/>
            <a:ext cx="5331396" cy="190682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" name="Text"/>
              <p:cNvSpPr txBox="1"/>
              <p:nvPr/>
            </p:nvSpPr>
            <p:spPr>
              <a:xfrm>
                <a:off x="6042799" y="10144611"/>
                <a:ext cx="707442" cy="13934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99" y="10144611"/>
                <a:ext cx="707442" cy="1393496"/>
              </a:xfrm>
              <a:prstGeom prst="rect">
                <a:avLst/>
              </a:prstGeom>
              <a:blipFill>
                <a:blip r:embed="rId6"/>
                <a:stretch>
                  <a:fillRect l="-38596" t="-2703" r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Text"/>
              <p:cNvSpPr txBox="1"/>
              <p:nvPr/>
            </p:nvSpPr>
            <p:spPr>
              <a:xfrm>
                <a:off x="10181821" y="10155812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21" y="10155812"/>
                <a:ext cx="884531" cy="1371094"/>
              </a:xfrm>
              <a:prstGeom prst="rect">
                <a:avLst/>
              </a:prstGeom>
              <a:blipFill>
                <a:blip r:embed="rId7"/>
                <a:stretch>
                  <a:fillRect l="-26761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1" name="Group"/>
          <p:cNvGrpSpPr/>
          <p:nvPr/>
        </p:nvGrpSpPr>
        <p:grpSpPr>
          <a:xfrm>
            <a:off x="885810" y="11776810"/>
            <a:ext cx="7525545" cy="1857609"/>
            <a:chOff x="0" y="-640781"/>
            <a:chExt cx="7525543" cy="1857607"/>
          </a:xfrm>
        </p:grpSpPr>
        <p:sp>
          <p:nvSpPr>
            <p:cNvPr id="339" name="Callout"/>
            <p:cNvSpPr/>
            <p:nvPr/>
          </p:nvSpPr>
          <p:spPr>
            <a:xfrm>
              <a:off x="0" y="-640782"/>
              <a:ext cx="7525544" cy="178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2" y="0"/>
                  </a:moveTo>
                  <a:lnTo>
                    <a:pt x="17223" y="7911"/>
                  </a:lnTo>
                  <a:lnTo>
                    <a:pt x="1282" y="7911"/>
                  </a:lnTo>
                  <a:cubicBezTo>
                    <a:pt x="574" y="7911"/>
                    <a:pt x="0" y="10337"/>
                    <a:pt x="0" y="13328"/>
                  </a:cubicBezTo>
                  <a:lnTo>
                    <a:pt x="0" y="16183"/>
                  </a:lnTo>
                  <a:cubicBezTo>
                    <a:pt x="0" y="19174"/>
                    <a:pt x="574" y="21600"/>
                    <a:pt x="1282" y="21600"/>
                  </a:cubicBezTo>
                  <a:lnTo>
                    <a:pt x="20318" y="21600"/>
                  </a:lnTo>
                  <a:cubicBezTo>
                    <a:pt x="21026" y="21600"/>
                    <a:pt x="21600" y="19174"/>
                    <a:pt x="21600" y="16183"/>
                  </a:cubicBezTo>
                  <a:lnTo>
                    <a:pt x="21600" y="13328"/>
                  </a:lnTo>
                  <a:cubicBezTo>
                    <a:pt x="21600" y="10337"/>
                    <a:pt x="21026" y="7911"/>
                    <a:pt x="20318" y="7911"/>
                  </a:cubicBezTo>
                  <a:lnTo>
                    <a:pt x="18022" y="7911"/>
                  </a:lnTo>
                  <a:lnTo>
                    <a:pt x="17622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Oblivious = does not depend on"/>
                <p:cNvSpPr txBox="1"/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Oblivious = does not depend on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340" name="Oblivious = does not depend 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for every"/>
              <p:cNvSpPr txBox="1"/>
              <p:nvPr/>
            </p:nvSpPr>
            <p:spPr>
              <a:xfrm>
                <a:off x="13741900" y="10153651"/>
                <a:ext cx="8215910" cy="20230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>
                  <a:defRPr sz="4800" spc="-48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≤∥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𝐒𝐀𝐱</m:t>
                      </m:r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 sz="4800" spc="-48"/>
                </a:pPr>
                <a:r>
                  <a:t>for every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342" name="for ever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1900" y="10153651"/>
                <a:ext cx="8215910" cy="2023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"/>
              <p:cNvSpPr txBox="1"/>
              <p:nvPr/>
            </p:nvSpPr>
            <p:spPr>
              <a:xfrm>
                <a:off x="2829663" y="10446134"/>
                <a:ext cx="707442" cy="7904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663" y="10446134"/>
                <a:ext cx="707442" cy="790450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"/>
              <p:cNvSpPr txBox="1"/>
              <p:nvPr/>
            </p:nvSpPr>
            <p:spPr>
              <a:xfrm>
                <a:off x="6042799" y="8764128"/>
                <a:ext cx="707442" cy="79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4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99" y="8764128"/>
                <a:ext cx="707442" cy="795937"/>
              </a:xfrm>
              <a:prstGeom prst="rect">
                <a:avLst/>
              </a:prstGeom>
              <a:blipFill>
                <a:blip r:embed="rId11"/>
                <a:stretch>
                  <a:fillRect l="-87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"/>
              <p:cNvSpPr txBox="1"/>
              <p:nvPr/>
            </p:nvSpPr>
            <p:spPr>
              <a:xfrm>
                <a:off x="9025919" y="10443391"/>
                <a:ext cx="707442" cy="79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5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919" y="10443391"/>
                <a:ext cx="707442" cy="795937"/>
              </a:xfrm>
              <a:prstGeom prst="rect">
                <a:avLst/>
              </a:prstGeom>
              <a:blipFill>
                <a:blip r:embed="rId12"/>
                <a:stretch>
                  <a:fillRect l="-87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"/>
              <p:cNvSpPr txBox="1"/>
              <p:nvPr/>
            </p:nvSpPr>
            <p:spPr>
              <a:xfrm>
                <a:off x="10270365" y="7441259"/>
                <a:ext cx="707442" cy="830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65" y="7441259"/>
                <a:ext cx="707442" cy="830683"/>
              </a:xfrm>
              <a:prstGeom prst="rect">
                <a:avLst/>
              </a:prstGeom>
              <a:blipFill>
                <a:blip r:embed="rId13"/>
                <a:stretch>
                  <a:fillRect l="-19298" t="-606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Rounded Rectangle"/>
          <p:cNvSpPr/>
          <p:nvPr/>
        </p:nvSpPr>
        <p:spPr>
          <a:xfrm>
            <a:off x="2613259" y="10301826"/>
            <a:ext cx="923846" cy="938746"/>
          </a:xfrm>
          <a:prstGeom prst="roundRect">
            <a:avLst>
              <a:gd name="adj" fmla="val 19623"/>
            </a:avLst>
          </a:prstGeom>
          <a:ln w="1397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48" name="Rounded Rectangle"/>
          <p:cNvSpPr/>
          <p:nvPr/>
        </p:nvSpPr>
        <p:spPr>
          <a:xfrm>
            <a:off x="19124147" y="10141971"/>
            <a:ext cx="642107" cy="691681"/>
          </a:xfrm>
          <a:prstGeom prst="roundRect">
            <a:avLst>
              <a:gd name="adj" fmla="val 19623"/>
            </a:avLst>
          </a:prstGeom>
          <a:ln w="1397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5" build="p" bldLvl="5" animBg="1" advAuto="0"/>
      <p:bldP spid="332" grpId="11" build="p" bldLvl="5" animBg="1" advAuto="0"/>
      <p:bldP spid="333" grpId="16" build="p" bldLvl="5" animBg="1" advAuto="0"/>
      <p:bldP spid="334" grpId="12" animBg="1" advAuto="0"/>
      <p:bldP spid="335" grpId="3" animBg="1" advAuto="0"/>
      <p:bldP spid="336" grpId="6" animBg="1" advAuto="0"/>
      <p:bldP spid="337" grpId="4" animBg="1" advAuto="0"/>
      <p:bldP spid="338" grpId="7" animBg="1" advAuto="0"/>
      <p:bldP spid="341" grpId="5" animBg="1" advAuto="0"/>
      <p:bldP spid="342" grpId="10" animBg="1" advAuto="0"/>
      <p:bldP spid="343" grpId="1" animBg="1" advAuto="0"/>
      <p:bldP spid="344" grpId="2" animBg="1" advAuto="0"/>
      <p:bldP spid="345" grpId="9" animBg="1" advAuto="0"/>
      <p:bldP spid="346" grpId="8" animBg="1" advAuto="0"/>
      <p:bldP spid="347" grpId="13" animBg="1" advAuto="0"/>
      <p:bldP spid="348" grpId="1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High distortion: sketch   has...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1511873" y="4967677"/>
                <a:ext cx="9439562" cy="352101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High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rows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distortion</a:t>
                </a:r>
              </a:p>
            </p:txBody>
          </p:sp>
        </mc:Choice>
        <mc:Fallback xmlns="">
          <p:sp>
            <p:nvSpPr>
              <p:cNvPr id="351" name="High distortion: sketch   has..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1511873" y="4967677"/>
                <a:ext cx="9439562" cy="3521017"/>
              </a:xfrm>
              <a:prstGeom prst="rect">
                <a:avLst/>
              </a:prstGeom>
              <a:blipFill>
                <a:blip r:embed="rId2"/>
                <a:stretch>
                  <a:fillRect l="-5511" t="-18705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352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Two regimes for"/>
              <p:cNvSpPr/>
              <p:nvPr/>
            </p:nvSpPr>
            <p:spPr>
              <a:xfrm>
                <a:off x="1219200" y="3681217"/>
                <a:ext cx="18547054" cy="10110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 defTabSz="2438338">
                  <a:lnSpc>
                    <a:spcPct val="90000"/>
                  </a:lnSpc>
                  <a:spcBef>
                    <a:spcPts val="2400"/>
                  </a:spcBef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Two regimes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53" name="Two regimes for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681217"/>
                <a:ext cx="18547054" cy="1011027"/>
              </a:xfrm>
              <a:prstGeom prst="rect">
                <a:avLst/>
              </a:prstGeom>
              <a:blipFill>
                <a:blip r:embed="rId4"/>
                <a:stretch>
                  <a:fillRect l="-1574" t="-172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Low distortion: sketch   has...…"/>
              <p:cNvSpPr/>
              <p:nvPr/>
            </p:nvSpPr>
            <p:spPr>
              <a:xfrm>
                <a:off x="12937348" y="4921041"/>
                <a:ext cx="9439563" cy="36142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Low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rows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distortion</a:t>
                </a:r>
              </a:p>
            </p:txBody>
          </p:sp>
        </mc:Choice>
        <mc:Fallback xmlns="">
          <p:sp>
            <p:nvSpPr>
              <p:cNvPr id="354" name="Low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48" y="4921041"/>
                <a:ext cx="9439563" cy="3614290"/>
              </a:xfrm>
              <a:prstGeom prst="rect">
                <a:avLst/>
              </a:prstGeom>
              <a:blipFill>
                <a:blip r:embed="rId5"/>
                <a:stretch>
                  <a:fillRect l="-5369" t="-17895" r="-17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5" name="Best of both worlds is not possible! (Wang—Woodruff 2019)"/>
          <p:cNvSpPr/>
          <p:nvPr/>
        </p:nvSpPr>
        <p:spPr>
          <a:xfrm>
            <a:off x="4121153" y="8851304"/>
            <a:ext cx="16141694" cy="101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2145738">
              <a:lnSpc>
                <a:spcPct val="90000"/>
              </a:lnSpc>
              <a:spcBef>
                <a:spcPts val="2100"/>
              </a:spcBef>
              <a:defRPr sz="3872" spc="0"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Best of both worlds is not possible! (Wang—Woodruff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Low distortion: sketch   has...…"/>
              <p:cNvSpPr/>
              <p:nvPr/>
            </p:nvSpPr>
            <p:spPr>
              <a:xfrm>
                <a:off x="12937348" y="10399835"/>
                <a:ext cx="9439563" cy="26337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29717" indent="-529717" algn="l" defTabSz="2365188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•"/>
                  <a:defRPr sz="4268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Low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59434" lvl="1" indent="-529717" algn="l" defTabSz="2365188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-"/>
                  <a:defRPr sz="4268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t> distortion ⇒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≳</m:t>
                    </m:r>
                    <m:r>
                      <m:rPr>
                        <m:sty m:val="p"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4400"/>
              </a:p>
            </p:txBody>
          </p:sp>
        </mc:Choice>
        <mc:Fallback xmlns="">
          <p:sp>
            <p:nvSpPr>
              <p:cNvPr id="356" name="Low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348" y="10399835"/>
                <a:ext cx="9439563" cy="2633716"/>
              </a:xfrm>
              <a:prstGeom prst="rect">
                <a:avLst/>
              </a:prstGeom>
              <a:blipFill>
                <a:blip r:embed="rId6"/>
                <a:stretch>
                  <a:fillRect l="-5101" t="-234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High distortion: sketch   has...…"/>
              <p:cNvSpPr/>
              <p:nvPr/>
            </p:nvSpPr>
            <p:spPr>
              <a:xfrm>
                <a:off x="1532873" y="10446471"/>
                <a:ext cx="9439563" cy="25404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High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⇒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/>
              </a:p>
            </p:txBody>
          </p:sp>
        </mc:Choice>
        <mc:Fallback xmlns="">
          <p:sp>
            <p:nvSpPr>
              <p:cNvPr id="357" name="High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873" y="10446471"/>
                <a:ext cx="9439563" cy="2540444"/>
              </a:xfrm>
              <a:prstGeom prst="rect">
                <a:avLst/>
              </a:prstGeom>
              <a:blipFill>
                <a:blip r:embed="rId7"/>
                <a:stretch>
                  <a:fillRect l="-5369" t="-25373" r="-3490" b="-398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" name="Line"/>
          <p:cNvSpPr/>
          <p:nvPr/>
        </p:nvSpPr>
        <p:spPr>
          <a:xfrm flipV="1">
            <a:off x="12182859" y="3908284"/>
            <a:ext cx="1" cy="455690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 flipV="1">
            <a:off x="12191999" y="9873530"/>
            <a:ext cx="1" cy="3341430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1" build="p" bldLvl="5" animBg="1" advAuto="0"/>
      <p:bldP spid="356" grpId="4" build="p" bldLvl="5" animBg="1" advAuto="0"/>
      <p:bldP spid="357" grpId="2" build="p" bldLvl="5" animBg="1" advAuto="0"/>
      <p:bldP spid="35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362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3" name="Best of both worlds is not possible! (Wang—Woodruff 2019)"/>
          <p:cNvSpPr/>
          <p:nvPr/>
        </p:nvSpPr>
        <p:spPr>
          <a:xfrm>
            <a:off x="4347759" y="3415059"/>
            <a:ext cx="16524409" cy="101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145738">
              <a:lnSpc>
                <a:spcPct val="90000"/>
              </a:lnSpc>
              <a:spcBef>
                <a:spcPts val="2100"/>
              </a:spcBef>
              <a:defRPr sz="3872" spc="0"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rPr dirty="0"/>
              <a:t>Best of both worlds is not possible! (Wang—Woodruff 2019)</a:t>
            </a:r>
          </a:p>
        </p:txBody>
      </p:sp>
      <p:sp>
        <p:nvSpPr>
          <p:cNvPr id="364" name="Question. Are the lower bounds of Wang—Woodruff 2019 tight?"/>
          <p:cNvSpPr txBox="1"/>
          <p:nvPr/>
        </p:nvSpPr>
        <p:spPr>
          <a:xfrm>
            <a:off x="3179549" y="7116871"/>
            <a:ext cx="1802490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400" spc="-44"/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Question.</a:t>
            </a:r>
            <a:r>
              <a:t> Are the lower bounds of Wang—Woodruff 2019 tight?</a:t>
            </a:r>
          </a:p>
        </p:txBody>
      </p:sp>
      <p:sp>
        <p:nvSpPr>
          <p:cNvPr id="365" name="Rounded Rectangle"/>
          <p:cNvSpPr/>
          <p:nvPr/>
        </p:nvSpPr>
        <p:spPr>
          <a:xfrm>
            <a:off x="2785162" y="6800085"/>
            <a:ext cx="18813676" cy="1293974"/>
          </a:xfrm>
          <a:prstGeom prst="roundRect">
            <a:avLst>
              <a:gd name="adj" fmla="val 4275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Low distortion: sketch   has...…"/>
              <p:cNvSpPr/>
              <p:nvPr/>
            </p:nvSpPr>
            <p:spPr>
              <a:xfrm>
                <a:off x="13174456" y="4265161"/>
                <a:ext cx="9439563" cy="26337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29717" indent="-529717" algn="l" defTabSz="2365188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•"/>
                  <a:defRPr sz="4268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Low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59434" lvl="1" indent="-529717" algn="l" defTabSz="2365188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-"/>
                  <a:defRPr sz="4268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t> distortion ⇒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≳</m:t>
                    </m:r>
                    <m:r>
                      <m:rPr>
                        <m:sty m:val="p"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4400"/>
              </a:p>
            </p:txBody>
          </p:sp>
        </mc:Choice>
        <mc:Fallback xmlns="">
          <p:sp>
            <p:nvSpPr>
              <p:cNvPr id="366" name="Low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4456" y="4265161"/>
                <a:ext cx="9439563" cy="2633716"/>
              </a:xfrm>
              <a:prstGeom prst="rect">
                <a:avLst/>
              </a:prstGeom>
              <a:blipFill>
                <a:blip r:embed="rId3"/>
                <a:stretch>
                  <a:fillRect l="-5242" t="-240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High distortion: sketch   has...…"/>
              <p:cNvSpPr/>
              <p:nvPr/>
            </p:nvSpPr>
            <p:spPr>
              <a:xfrm>
                <a:off x="1769981" y="4311797"/>
                <a:ext cx="9439563" cy="25404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High distortion</a:t>
                </a:r>
                <a:r>
                  <a:t>: sketch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t> has... </a:t>
                </a:r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⇒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/>
              </a:p>
            </p:txBody>
          </p:sp>
        </mc:Choice>
        <mc:Fallback xmlns="">
          <p:sp>
            <p:nvSpPr>
              <p:cNvPr id="367" name="High distortion: sketch   has...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81" y="4311797"/>
                <a:ext cx="9439563" cy="2540444"/>
              </a:xfrm>
              <a:prstGeom prst="rect">
                <a:avLst/>
              </a:prstGeom>
              <a:blipFill>
                <a:blip r:embed="rId4"/>
                <a:stretch>
                  <a:fillRect l="-5376" t="-25373" r="-3629" b="-398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" name="Line"/>
          <p:cNvSpPr/>
          <p:nvPr/>
        </p:nvSpPr>
        <p:spPr>
          <a:xfrm flipV="1">
            <a:off x="12429108" y="4192571"/>
            <a:ext cx="1" cy="2270896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69" name="Line"/>
          <p:cNvSpPr/>
          <p:nvPr/>
        </p:nvSpPr>
        <p:spPr>
          <a:xfrm flipV="1">
            <a:off x="12418607" y="8428539"/>
            <a:ext cx="1" cy="4999135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70" name="Almost!"/>
          <p:cNvSpPr/>
          <p:nvPr/>
        </p:nvSpPr>
        <p:spPr>
          <a:xfrm>
            <a:off x="16600330" y="8428539"/>
            <a:ext cx="2587814" cy="101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438338">
              <a:lnSpc>
                <a:spcPct val="90000"/>
              </a:lnSpc>
              <a:spcBef>
                <a:spcPts val="2400"/>
              </a:spcBef>
              <a:defRPr sz="4400" spc="0">
                <a:solidFill>
                  <a:schemeClr val="accent3"/>
                </a:solidFill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Almost!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Li—Woodruff—Y 2021…"/>
              <p:cNvSpPr/>
              <p:nvPr/>
            </p:nvSpPr>
            <p:spPr>
              <a:xfrm>
                <a:off x="12955036" y="9270990"/>
                <a:ext cx="9439563" cy="42516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07873" indent="-507873" algn="l" defTabSz="2267655">
                  <a:lnSpc>
                    <a:spcPct val="90000"/>
                  </a:lnSpc>
                  <a:spcBef>
                    <a:spcPts val="2200"/>
                  </a:spcBef>
                  <a:buSzPct val="150000"/>
                  <a:buChar char="•"/>
                  <a:defRPr sz="4092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Li—Woodruff—Y 2021</a:t>
                </a:r>
              </a:p>
              <a:p>
                <a:pPr marL="1015746" lvl="1" indent="-507873" algn="l" defTabSz="2267655">
                  <a:lnSpc>
                    <a:spcPct val="90000"/>
                  </a:lnSpc>
                  <a:spcBef>
                    <a:spcPts val="2200"/>
                  </a:spcBef>
                  <a:buSzPct val="150000"/>
                  <a:buChar char="-"/>
                  <a:defRPr sz="4092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05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5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05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05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507873" indent="-507873" algn="l" defTabSz="2267655">
                  <a:lnSpc>
                    <a:spcPct val="90000"/>
                  </a:lnSpc>
                  <a:spcBef>
                    <a:spcPts val="2200"/>
                  </a:spcBef>
                  <a:buSzPct val="150000"/>
                  <a:buChar char="•"/>
                  <a:defRPr sz="4092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Prior best: Wang—Woodruff 2019</a:t>
                </a:r>
              </a:p>
              <a:p>
                <a:pPr marL="1015746" lvl="1" indent="-507873" algn="l" defTabSz="2267655">
                  <a:lnSpc>
                    <a:spcPct val="90000"/>
                  </a:lnSpc>
                  <a:spcBef>
                    <a:spcPts val="2200"/>
                  </a:spcBef>
                  <a:buSzPct val="150000"/>
                  <a:buChar char="-"/>
                  <a:defRPr sz="4092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4400"/>
              </a:p>
            </p:txBody>
          </p:sp>
        </mc:Choice>
        <mc:Fallback xmlns="">
          <p:sp>
            <p:nvSpPr>
              <p:cNvPr id="371" name="Li—Woodruff—Y 2021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036" y="9270990"/>
                <a:ext cx="9439563" cy="4251621"/>
              </a:xfrm>
              <a:prstGeom prst="rect">
                <a:avLst/>
              </a:prstGeom>
              <a:blipFill>
                <a:blip r:embed="rId5"/>
                <a:stretch>
                  <a:fillRect l="-4973" t="-14328" r="-17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2" name="Yes!"/>
          <p:cNvSpPr/>
          <p:nvPr/>
        </p:nvSpPr>
        <p:spPr>
          <a:xfrm>
            <a:off x="5689379" y="8428539"/>
            <a:ext cx="1600767" cy="101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438338">
              <a:lnSpc>
                <a:spcPct val="90000"/>
              </a:lnSpc>
              <a:spcBef>
                <a:spcPts val="2400"/>
              </a:spcBef>
              <a:defRPr sz="4400" spc="0">
                <a:solidFill>
                  <a:schemeClr val="accent3"/>
                </a:solidFill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Yes!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Woodruff—Y 2023…"/>
              <p:cNvSpPr/>
              <p:nvPr/>
            </p:nvSpPr>
            <p:spPr>
              <a:xfrm>
                <a:off x="1760570" y="9270990"/>
                <a:ext cx="9439563" cy="18855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496951" indent="-496951" algn="l" defTabSz="2218888">
                  <a:lnSpc>
                    <a:spcPct val="90000"/>
                  </a:lnSpc>
                  <a:spcBef>
                    <a:spcPts val="2100"/>
                  </a:spcBef>
                  <a:buSzPct val="150000"/>
                  <a:buChar char="•"/>
                  <a:defRPr sz="4004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Woodruff—Y 2023</a:t>
                </a:r>
              </a:p>
              <a:p>
                <a:pPr marL="993902" lvl="1" indent="-496951" algn="l" defTabSz="2218888">
                  <a:lnSpc>
                    <a:spcPct val="90000"/>
                  </a:lnSpc>
                  <a:spcBef>
                    <a:spcPts val="2100"/>
                  </a:spcBef>
                  <a:buSzPct val="150000"/>
                  <a:buChar char="-"/>
                  <a:defRPr sz="4004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4400"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373" name="Woodruff—Y 2023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570" y="9270990"/>
                <a:ext cx="9439563" cy="1885507"/>
              </a:xfrm>
              <a:prstGeom prst="rect">
                <a:avLst/>
              </a:prstGeom>
              <a:blipFill>
                <a:blip r:embed="rId6"/>
                <a:stretch>
                  <a:fillRect l="-4839" t="-32215" b="-375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ounded Rectangle"/>
          <p:cNvSpPr/>
          <p:nvPr/>
        </p:nvSpPr>
        <p:spPr>
          <a:xfrm>
            <a:off x="1379097" y="8287066"/>
            <a:ext cx="10202508" cy="3020119"/>
          </a:xfrm>
          <a:prstGeom prst="roundRect">
            <a:avLst>
              <a:gd name="adj" fmla="val 18320"/>
            </a:avLst>
          </a:prstGeom>
          <a:ln w="1397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Prior best: Wang—Woodruff 2019…"/>
              <p:cNvSpPr/>
              <p:nvPr/>
            </p:nvSpPr>
            <p:spPr>
              <a:xfrm>
                <a:off x="1760570" y="11595442"/>
                <a:ext cx="9439563" cy="20566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marL="524255" indent="-524255" algn="l" defTabSz="2340805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•"/>
                  <a:defRPr sz="4224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Prior best: Wang—Woodruff 2019</a:t>
                </a:r>
              </a:p>
              <a:p>
                <a:pPr marL="1048511" lvl="1" indent="-524255" algn="l" defTabSz="2340805">
                  <a:lnSpc>
                    <a:spcPct val="90000"/>
                  </a:lnSpc>
                  <a:spcBef>
                    <a:spcPts val="2300"/>
                  </a:spcBef>
                  <a:buSzPct val="150000"/>
                  <a:buChar char="-"/>
                  <a:defRPr sz="4224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4400"/>
              </a:p>
            </p:txBody>
          </p:sp>
        </mc:Choice>
        <mc:Fallback>
          <p:sp>
            <p:nvSpPr>
              <p:cNvPr id="375" name="Prior best: Wang—Woodruff 2019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570" y="11595442"/>
                <a:ext cx="9439563" cy="2056690"/>
              </a:xfrm>
              <a:prstGeom prst="rect">
                <a:avLst/>
              </a:prstGeom>
              <a:blipFill>
                <a:blip r:embed="rId7"/>
                <a:stretch>
                  <a:fillRect l="-4167" t="-22561" b="-18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2" animBg="1" advAuto="0"/>
      <p:bldP spid="365" grpId="1" animBg="1" advAuto="0"/>
      <p:bldP spid="369" grpId="5" animBg="1" advAuto="0"/>
      <p:bldP spid="370" grpId="7" build="p" bldLvl="5" animBg="1" advAuto="0"/>
      <p:bldP spid="371" grpId="8" build="p" bldLvl="5" animBg="1" advAuto="0"/>
      <p:bldP spid="372" grpId="3" animBg="1" advAuto="0"/>
      <p:bldP spid="373" grpId="4" animBg="1" advAuto="0"/>
      <p:bldP spid="374" grpId="9" animBg="1" advAuto="0"/>
      <p:bldP spid="375" grpId="6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378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Fact. Oblivious   subspace embeddings reduce to constructing well-conditioned bases for subspaces"/>
              <p:cNvSpPr txBox="1"/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Fact.</a:t>
                </a:r>
                <a:r>
                  <a:t> 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 reduce to constructing </a:t>
                </a: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well-conditioned bases</a:t>
                </a:r>
                <a:r>
                  <a:t> for subspaces</a:t>
                </a:r>
              </a:p>
            </p:txBody>
          </p:sp>
        </mc:Choice>
        <mc:Fallback xmlns="">
          <p:sp>
            <p:nvSpPr>
              <p:cNvPr id="379" name="Fact. Oblivious   subspace embeddings reduce to constructing well-conditioned bases for subspac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blipFill>
                <a:blip r:embed="rId3"/>
                <a:stretch>
                  <a:fillRect l="-1959" t="-146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Rounded Rectangle"/>
          <p:cNvSpPr/>
          <p:nvPr/>
        </p:nvSpPr>
        <p:spPr>
          <a:xfrm>
            <a:off x="637104" y="3583966"/>
            <a:ext cx="15293213" cy="2435359"/>
          </a:xfrm>
          <a:prstGeom prst="roundRect">
            <a:avLst>
              <a:gd name="adj" fmla="val 2271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383" name="Group"/>
          <p:cNvGrpSpPr/>
          <p:nvPr/>
        </p:nvGrpSpPr>
        <p:grpSpPr>
          <a:xfrm>
            <a:off x="6707912" y="5585831"/>
            <a:ext cx="7519336" cy="1548722"/>
            <a:chOff x="0" y="-363140"/>
            <a:chExt cx="7519334" cy="1548720"/>
          </a:xfrm>
        </p:grpSpPr>
        <p:sp>
          <p:nvSpPr>
            <p:cNvPr id="381" name="Callout"/>
            <p:cNvSpPr/>
            <p:nvPr/>
          </p:nvSpPr>
          <p:spPr>
            <a:xfrm>
              <a:off x="96312" y="-363141"/>
              <a:ext cx="7326711" cy="144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40" y="0"/>
                  </a:moveTo>
                  <a:lnTo>
                    <a:pt x="2444" y="5412"/>
                  </a:lnTo>
                  <a:lnTo>
                    <a:pt x="1267" y="5412"/>
                  </a:lnTo>
                  <a:cubicBezTo>
                    <a:pt x="568" y="5412"/>
                    <a:pt x="0" y="8281"/>
                    <a:pt x="0" y="11817"/>
                  </a:cubicBezTo>
                  <a:lnTo>
                    <a:pt x="0" y="15195"/>
                  </a:lnTo>
                  <a:cubicBezTo>
                    <a:pt x="0" y="18731"/>
                    <a:pt x="568" y="21600"/>
                    <a:pt x="1267" y="21600"/>
                  </a:cubicBezTo>
                  <a:lnTo>
                    <a:pt x="20333" y="21600"/>
                  </a:lnTo>
                  <a:cubicBezTo>
                    <a:pt x="21032" y="21600"/>
                    <a:pt x="21600" y="18731"/>
                    <a:pt x="21600" y="15195"/>
                  </a:cubicBezTo>
                  <a:lnTo>
                    <a:pt x="21600" y="11817"/>
                  </a:lnTo>
                  <a:cubicBezTo>
                    <a:pt x="21600" y="8281"/>
                    <a:pt x="21032" y="5412"/>
                    <a:pt x="20333" y="5412"/>
                  </a:cubicBezTo>
                  <a:lnTo>
                    <a:pt x="3235" y="5412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≈ orthonormal bases for   norms"/>
                <p:cNvSpPr txBox="1"/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≈ orthonormal bases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t> norms</a:t>
                  </a:r>
                </a:p>
              </p:txBody>
            </p:sp>
          </mc:Choice>
          <mc:Fallback xmlns="">
            <p:sp>
              <p:nvSpPr>
                <p:cNvPr id="382" name="≈ orthonormal bases for   norm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2" name="Group"/>
          <p:cNvGrpSpPr/>
          <p:nvPr/>
        </p:nvGrpSpPr>
        <p:grpSpPr>
          <a:xfrm>
            <a:off x="17562614" y="2002060"/>
            <a:ext cx="6426406" cy="4781403"/>
            <a:chOff x="0" y="0"/>
            <a:chExt cx="6426405" cy="4781402"/>
          </a:xfrm>
        </p:grpSpPr>
        <p:sp>
          <p:nvSpPr>
            <p:cNvPr id="384" name="Rectangle"/>
            <p:cNvSpPr/>
            <p:nvPr/>
          </p:nvSpPr>
          <p:spPr>
            <a:xfrm>
              <a:off x="662016" y="1729547"/>
              <a:ext cx="3916594" cy="189132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 rot="16200000">
              <a:off x="3628622" y="1983620"/>
              <a:ext cx="4194760" cy="140080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6" name="Rectangle"/>
                <p:cNvSpPr txBox="1"/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 fontScale="77500" lnSpcReduction="2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386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blipFill>
                  <a:blip r:embed="rId5"/>
                  <a:stretch>
                    <a:fillRect l="-3333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7" name="Rectangle"/>
                <p:cNvSpPr txBox="1"/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 fontScale="85000" lnSpcReduction="1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387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blipFill>
                  <a:blip r:embed="rId6"/>
                  <a:stretch>
                    <a:fillRect l="-32692" t="-1163" r="-192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Rectangle"/>
                <p:cNvSpPr txBox="1"/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53183">
                    <a:defRPr sz="3648" spc="-36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388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blipFill>
                  <a:blip r:embed="rId7"/>
                  <a:stretch>
                    <a:fillRect l="-476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Rectangle"/>
                <p:cNvSpPr txBox="1"/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389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blipFill>
                  <a:blip r:embed="rId8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Rectangle"/>
                <p:cNvSpPr txBox="1"/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390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blipFill>
                  <a:blip r:embed="rId9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Rectangle"/>
                <p:cNvSpPr txBox="1"/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391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blipFill>
                  <a:blip r:embed="rId10"/>
                  <a:stretch>
                    <a:fillRect l="-21429" t="-188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Let   be an orthonormal basis for…"/>
              <p:cNvSpPr/>
              <p:nvPr/>
            </p:nvSpPr>
            <p:spPr>
              <a:xfrm>
                <a:off x="585515" y="7269397"/>
                <a:ext cx="16008725" cy="58105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Let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dirty="0"/>
                  <a:t> be an orthonormal basis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dirty="0"/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dirty="0"/>
                  <a:t> (with equality)</a:t>
                </a:r>
                <a:br>
                  <a:rPr lang="en-US" dirty="0"/>
                </a:br>
                <a:br>
                  <a:rPr lang="en-US" dirty="0"/>
                </a:br>
                <a:endParaRPr dirty="0"/>
              </a:p>
              <a:p>
                <a:pPr marL="1092200" lvl="1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-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≤∥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𝐔𝐱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for every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 (with equality)</a:t>
                </a:r>
              </a:p>
            </p:txBody>
          </p:sp>
        </mc:Choice>
        <mc:Fallback>
          <p:sp>
            <p:nvSpPr>
              <p:cNvPr id="393" name="Let   be an orthonormal basis for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15" y="7269397"/>
                <a:ext cx="16008725" cy="5810587"/>
              </a:xfrm>
              <a:prstGeom prst="rect">
                <a:avLst/>
              </a:prstGeom>
              <a:blipFill>
                <a:blip r:embed="rId11"/>
                <a:stretch>
                  <a:fillRect l="-2855" t="-915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Line"/>
          <p:cNvSpPr/>
          <p:nvPr/>
        </p:nvSpPr>
        <p:spPr>
          <a:xfrm>
            <a:off x="4479702" y="7665010"/>
            <a:ext cx="4741326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751288" y="8652502"/>
            <a:ext cx="6748180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"/>
              <p:cNvSpPr txBox="1"/>
              <p:nvPr/>
            </p:nvSpPr>
            <p:spPr>
              <a:xfrm>
                <a:off x="1676876" y="9240846"/>
                <a:ext cx="2950795" cy="9876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400" spc="-44">
                    <a:solidFill>
                      <a:schemeClr val="accent1"/>
                    </a:solidFill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3D73D1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400" i="1">
                          <a:solidFill>
                            <a:srgbClr val="3D73D1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3D73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3D73D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3D73D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4400" i="1">
                              <a:solidFill>
                                <a:srgbClr val="3D73D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400" i="1">
                              <a:solidFill>
                                <a:srgbClr val="3D73D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4400" i="1">
                          <a:solidFill>
                            <a:srgbClr val="3D73D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4400" i="1">
                          <a:solidFill>
                            <a:srgbClr val="3D73D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>
                  <a:solidFill>
                    <a:srgbClr val="3E74D1"/>
                  </a:solidFill>
                </a:endParaRPr>
              </a:p>
            </p:txBody>
          </p:sp>
        </mc:Choice>
        <mc:Fallback xmlns="">
          <p:sp>
            <p:nvSpPr>
              <p:cNvPr id="39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876" y="9240846"/>
                <a:ext cx="2950795" cy="987607"/>
              </a:xfrm>
              <a:prstGeom prst="rect">
                <a:avLst/>
              </a:prstGeom>
              <a:blipFill>
                <a:blip r:embed="rId12"/>
                <a:stretch>
                  <a:fillRect l="-557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7" name="Line"/>
          <p:cNvSpPr/>
          <p:nvPr/>
        </p:nvSpPr>
        <p:spPr>
          <a:xfrm>
            <a:off x="1707670" y="10708208"/>
            <a:ext cx="11531997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8" name="for every"/>
              <p:cNvSpPr txBox="1"/>
              <p:nvPr/>
            </p:nvSpPr>
            <p:spPr>
              <a:xfrm>
                <a:off x="1707670" y="11380281"/>
                <a:ext cx="8330571" cy="10813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>
                    <a:solidFill>
                      <a:schemeClr val="accent1"/>
                    </a:solidFill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sSub>
                      <m:sSubPr>
                        <m:ctrlP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≤∥</m:t>
                    </m:r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𝐔𝐱</m:t>
                    </m:r>
                    <m:sSub>
                      <m:sSubPr>
                        <m:ctrlP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>
                    <a:latin typeface="ヒラギノ角ゴシック W3"/>
                    <a:ea typeface="ヒラギノ角ゴシック W3"/>
                    <a:cs typeface="ヒラギノ角ゴシック W3"/>
                    <a:sym typeface="ヒラギノ角ゴシック W3"/>
                  </a:rPr>
                  <a:t> for every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400" i="1">
                        <a:solidFill>
                          <a:srgbClr val="3D73D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3D73D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dirty="0">
                  <a:solidFill>
                    <a:srgbClr val="3E74D1"/>
                  </a:solidFill>
                </a:endParaRPr>
              </a:p>
            </p:txBody>
          </p:sp>
        </mc:Choice>
        <mc:Fallback>
          <p:sp>
            <p:nvSpPr>
              <p:cNvPr id="398" name="for ever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70" y="11380281"/>
                <a:ext cx="8330571" cy="1081356"/>
              </a:xfrm>
              <a:prstGeom prst="rect">
                <a:avLst/>
              </a:prstGeom>
              <a:blipFill>
                <a:blip r:embed="rId13"/>
                <a:stretch>
                  <a:fillRect l="-1979" t="-2209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1" name="Group"/>
          <p:cNvGrpSpPr/>
          <p:nvPr/>
        </p:nvGrpSpPr>
        <p:grpSpPr>
          <a:xfrm>
            <a:off x="185247" y="12187503"/>
            <a:ext cx="7519337" cy="1486997"/>
            <a:chOff x="318051" y="74743"/>
            <a:chExt cx="7519335" cy="1486996"/>
          </a:xfrm>
        </p:grpSpPr>
        <p:sp>
          <p:nvSpPr>
            <p:cNvPr id="399" name="Callout"/>
            <p:cNvSpPr/>
            <p:nvPr/>
          </p:nvSpPr>
          <p:spPr>
            <a:xfrm>
              <a:off x="1006899" y="74743"/>
              <a:ext cx="6141641" cy="135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6" y="0"/>
                  </a:moveTo>
                  <a:lnTo>
                    <a:pt x="7046" y="4248"/>
                  </a:lnTo>
                  <a:lnTo>
                    <a:pt x="1512" y="4248"/>
                  </a:lnTo>
                  <a:cubicBezTo>
                    <a:pt x="677" y="4248"/>
                    <a:pt x="0" y="7323"/>
                    <a:pt x="0" y="11114"/>
                  </a:cubicBezTo>
                  <a:lnTo>
                    <a:pt x="0" y="14734"/>
                  </a:lnTo>
                  <a:cubicBezTo>
                    <a:pt x="0" y="18525"/>
                    <a:pt x="677" y="21600"/>
                    <a:pt x="1512" y="21600"/>
                  </a:cubicBezTo>
                  <a:lnTo>
                    <a:pt x="20088" y="21600"/>
                  </a:lnTo>
                  <a:cubicBezTo>
                    <a:pt x="20923" y="21600"/>
                    <a:pt x="21600" y="18525"/>
                    <a:pt x="21600" y="14734"/>
                  </a:cubicBezTo>
                  <a:lnTo>
                    <a:pt x="21600" y="11114"/>
                  </a:lnTo>
                  <a:cubicBezTo>
                    <a:pt x="21600" y="7323"/>
                    <a:pt x="20923" y="4248"/>
                    <a:pt x="20088" y="4248"/>
                  </a:cubicBezTo>
                  <a:lnTo>
                    <a:pt x="7988" y="4248"/>
                  </a:lnTo>
                  <a:lnTo>
                    <a:pt x="7516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0" name="Hölder conjugate,"/>
                <p:cNvSpPr txBox="1"/>
                <p:nvPr/>
              </p:nvSpPr>
              <p:spPr>
                <a:xfrm>
                  <a:off x="318051" y="390317"/>
                  <a:ext cx="7519335" cy="1171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rPr dirty="0" err="1"/>
                    <a:t>Hölder</a:t>
                  </a:r>
                  <a:r>
                    <a:rPr dirty="0"/>
                    <a:t> conjugate,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dirty="0"/>
                </a:p>
              </p:txBody>
            </p:sp>
          </mc:Choice>
          <mc:Fallback>
            <p:sp>
              <p:nvSpPr>
                <p:cNvPr id="400" name="Hölder conjugate,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51" y="390317"/>
                  <a:ext cx="7519335" cy="117142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heorem (Auerbach 1930). For any  , there is   with  ."/>
              <p:cNvSpPr txBox="1"/>
              <p:nvPr/>
            </p:nvSpPr>
            <p:spPr>
              <a:xfrm>
                <a:off x="14509339" y="7587923"/>
                <a:ext cx="8563519" cy="13761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(Auerbach 1930).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dirty="0"/>
                  <a:t>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402" name="Theorem (Auerbach 1930). For any  , there is   with  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9339" y="7587923"/>
                <a:ext cx="8563519" cy="1376174"/>
              </a:xfrm>
              <a:prstGeom prst="rect">
                <a:avLst/>
              </a:prstGeom>
              <a:blipFill>
                <a:blip r:embed="rId15"/>
                <a:stretch>
                  <a:fillRect l="-2963" t="-16514" r="-340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Rounded Rectangle"/>
          <p:cNvSpPr/>
          <p:nvPr/>
        </p:nvSpPr>
        <p:spPr>
          <a:xfrm>
            <a:off x="14240109" y="7214480"/>
            <a:ext cx="9101979" cy="1754522"/>
          </a:xfrm>
          <a:prstGeom prst="roundRect">
            <a:avLst>
              <a:gd name="adj" fmla="val 30890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4" name="Conjecture. For any  , there is   with  ."/>
              <p:cNvSpPr txBox="1"/>
              <p:nvPr/>
            </p:nvSpPr>
            <p:spPr>
              <a:xfrm>
                <a:off x="14563390" y="9611810"/>
                <a:ext cx="8563519" cy="15393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Conjecture.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dirty="0"/>
                  <a:t>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404" name="Conjecture. For any  , there is   with  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390" y="9611810"/>
                <a:ext cx="8563519" cy="1539323"/>
              </a:xfrm>
              <a:prstGeom prst="rect">
                <a:avLst/>
              </a:prstGeom>
              <a:blipFill>
                <a:blip r:embed="rId16"/>
                <a:stretch>
                  <a:fillRect l="-2959" t="-22131" r="-2663" b="-286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5" name="Rounded Rectangle"/>
          <p:cNvSpPr/>
          <p:nvPr/>
        </p:nvSpPr>
        <p:spPr>
          <a:xfrm>
            <a:off x="14240110" y="9294562"/>
            <a:ext cx="9101980" cy="1754522"/>
          </a:xfrm>
          <a:prstGeom prst="roundRect">
            <a:avLst>
              <a:gd name="adj" fmla="val 30890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06" name="well-conditioned basis"/>
          <p:cNvSpPr txBox="1"/>
          <p:nvPr/>
        </p:nvSpPr>
        <p:spPr>
          <a:xfrm>
            <a:off x="4387926" y="7865592"/>
            <a:ext cx="709474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solidFill>
                  <a:schemeClr val="accent1"/>
                </a:solidFill>
              </a:defRPr>
            </a:lvl1pPr>
          </a:lstStyle>
          <a:p>
            <a:r>
              <a:t>well-conditioned basis</a:t>
            </a:r>
          </a:p>
        </p:txBody>
      </p:sp>
      <p:sp>
        <p:nvSpPr>
          <p:cNvPr id="407" name="No success in showing this conjecture! ☹️"/>
          <p:cNvSpPr txBox="1"/>
          <p:nvPr/>
        </p:nvSpPr>
        <p:spPr>
          <a:xfrm>
            <a:off x="12623196" y="11444088"/>
            <a:ext cx="1164344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</a:defRPr>
            </a:lvl1pPr>
          </a:lstStyle>
          <a:p>
            <a:r>
              <a:t>No success in showing this conjecture! ☹️</a:t>
            </a:r>
          </a:p>
        </p:txBody>
      </p:sp>
      <p:grpSp>
        <p:nvGrpSpPr>
          <p:cNvPr id="410" name="Group"/>
          <p:cNvGrpSpPr/>
          <p:nvPr/>
        </p:nvGrpSpPr>
        <p:grpSpPr>
          <a:xfrm>
            <a:off x="4660496" y="9365978"/>
            <a:ext cx="5131315" cy="737344"/>
            <a:chOff x="-454847" y="0"/>
            <a:chExt cx="5131313" cy="737342"/>
          </a:xfrm>
        </p:grpSpPr>
        <p:sp>
          <p:nvSpPr>
            <p:cNvPr id="408" name="Callout"/>
            <p:cNvSpPr/>
            <p:nvPr/>
          </p:nvSpPr>
          <p:spPr>
            <a:xfrm>
              <a:off x="-454848" y="0"/>
              <a:ext cx="5071270" cy="67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30" y="0"/>
                  </a:moveTo>
                  <a:cubicBezTo>
                    <a:pt x="2799" y="0"/>
                    <a:pt x="2359" y="2744"/>
                    <a:pt x="2233" y="6434"/>
                  </a:cubicBezTo>
                  <a:lnTo>
                    <a:pt x="0" y="9150"/>
                  </a:lnTo>
                  <a:lnTo>
                    <a:pt x="2192" y="11815"/>
                  </a:lnTo>
                  <a:lnTo>
                    <a:pt x="2192" y="13059"/>
                  </a:lnTo>
                  <a:cubicBezTo>
                    <a:pt x="2192" y="17778"/>
                    <a:pt x="2701" y="21600"/>
                    <a:pt x="3330" y="21600"/>
                  </a:cubicBezTo>
                  <a:lnTo>
                    <a:pt x="20462" y="21600"/>
                  </a:lnTo>
                  <a:cubicBezTo>
                    <a:pt x="21091" y="21600"/>
                    <a:pt x="21600" y="17778"/>
                    <a:pt x="21600" y="13059"/>
                  </a:cubicBezTo>
                  <a:lnTo>
                    <a:pt x="21600" y="8541"/>
                  </a:lnTo>
                  <a:cubicBezTo>
                    <a:pt x="21600" y="3822"/>
                    <a:pt x="21091" y="0"/>
                    <a:pt x="20462" y="0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entrywise   norm"/>
                <p:cNvSpPr txBox="1"/>
                <p:nvPr/>
              </p:nvSpPr>
              <p:spPr>
                <a:xfrm>
                  <a:off x="0" y="8805"/>
                  <a:ext cx="4676467" cy="7285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entrywise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t> norm </a:t>
                  </a:r>
                </a:p>
              </p:txBody>
            </p:sp>
          </mc:Choice>
          <mc:Fallback xmlns="">
            <p:sp>
              <p:nvSpPr>
                <p:cNvPr id="409" name="entrywise   norm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8805"/>
                  <a:ext cx="4676467" cy="728538"/>
                </a:xfrm>
                <a:prstGeom prst="rect">
                  <a:avLst/>
                </a:prstGeom>
                <a:blipFill>
                  <a:blip r:embed="rId17"/>
                  <a:stretch>
                    <a:fillRect t="-6897" b="-1206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2" animBg="1" advAuto="0"/>
      <p:bldP spid="380" grpId="1" animBg="1" advAuto="0"/>
      <p:bldP spid="383" grpId="3" animBg="1" advAuto="0"/>
      <p:bldP spid="393" grpId="4" build="p" bldLvl="5" animBg="1" advAuto="0"/>
      <p:bldP spid="394" grpId="6" animBg="1" advAuto="0"/>
      <p:bldP spid="395" grpId="7" animBg="1" advAuto="0"/>
      <p:bldP spid="396" grpId="8" animBg="1" advAuto="0"/>
      <p:bldP spid="397" grpId="10" animBg="1" advAuto="0"/>
      <p:bldP spid="398" grpId="11" animBg="1" advAuto="0"/>
      <p:bldP spid="401" grpId="12" animBg="1" advAuto="0"/>
      <p:bldP spid="402" grpId="14" animBg="1" advAuto="0"/>
      <p:bldP spid="403" grpId="13" animBg="1" advAuto="0"/>
      <p:bldP spid="404" grpId="16" animBg="1" advAuto="0"/>
      <p:bldP spid="405" grpId="15" animBg="1" advAuto="0"/>
      <p:bldP spid="406" grpId="5" animBg="1" advAuto="0"/>
      <p:bldP spid="407" grpId="17" animBg="1" advAuto="0"/>
      <p:bldP spid="410" grpId="9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413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Fact. Oblivious   subspace embeddings reduce to constructing well-conditioned bases for subspaces"/>
              <p:cNvSpPr txBox="1"/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Fact.</a:t>
                </a:r>
                <a:r>
                  <a:t> 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 reduce to constructing </a:t>
                </a: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well-conditioned bases</a:t>
                </a:r>
                <a:r>
                  <a:t> for subspaces</a:t>
                </a:r>
              </a:p>
            </p:txBody>
          </p:sp>
        </mc:Choice>
        <mc:Fallback xmlns="">
          <p:sp>
            <p:nvSpPr>
              <p:cNvPr id="414" name="Fact. Oblivious   subspace embeddings reduce to constructing well-conditioned bases for subspac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blipFill>
                <a:blip r:embed="rId3"/>
                <a:stretch>
                  <a:fillRect l="-1959" t="-146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5" name="Rounded Rectangle"/>
          <p:cNvSpPr/>
          <p:nvPr/>
        </p:nvSpPr>
        <p:spPr>
          <a:xfrm>
            <a:off x="637104" y="3583966"/>
            <a:ext cx="15293213" cy="2435359"/>
          </a:xfrm>
          <a:prstGeom prst="roundRect">
            <a:avLst>
              <a:gd name="adj" fmla="val 2271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418" name="Group"/>
          <p:cNvGrpSpPr/>
          <p:nvPr/>
        </p:nvGrpSpPr>
        <p:grpSpPr>
          <a:xfrm>
            <a:off x="6707912" y="5585831"/>
            <a:ext cx="7519336" cy="1548722"/>
            <a:chOff x="0" y="-363140"/>
            <a:chExt cx="7519334" cy="1548720"/>
          </a:xfrm>
        </p:grpSpPr>
        <p:sp>
          <p:nvSpPr>
            <p:cNvPr id="416" name="Callout"/>
            <p:cNvSpPr/>
            <p:nvPr/>
          </p:nvSpPr>
          <p:spPr>
            <a:xfrm>
              <a:off x="96312" y="-363141"/>
              <a:ext cx="7326711" cy="144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40" y="0"/>
                  </a:moveTo>
                  <a:lnTo>
                    <a:pt x="2444" y="5412"/>
                  </a:lnTo>
                  <a:lnTo>
                    <a:pt x="1267" y="5412"/>
                  </a:lnTo>
                  <a:cubicBezTo>
                    <a:pt x="568" y="5412"/>
                    <a:pt x="0" y="8281"/>
                    <a:pt x="0" y="11817"/>
                  </a:cubicBezTo>
                  <a:lnTo>
                    <a:pt x="0" y="15195"/>
                  </a:lnTo>
                  <a:cubicBezTo>
                    <a:pt x="0" y="18731"/>
                    <a:pt x="568" y="21600"/>
                    <a:pt x="1267" y="21600"/>
                  </a:cubicBezTo>
                  <a:lnTo>
                    <a:pt x="20333" y="21600"/>
                  </a:lnTo>
                  <a:cubicBezTo>
                    <a:pt x="21032" y="21600"/>
                    <a:pt x="21600" y="18731"/>
                    <a:pt x="21600" y="15195"/>
                  </a:cubicBezTo>
                  <a:lnTo>
                    <a:pt x="21600" y="11817"/>
                  </a:lnTo>
                  <a:cubicBezTo>
                    <a:pt x="21600" y="8281"/>
                    <a:pt x="21032" y="5412"/>
                    <a:pt x="20333" y="5412"/>
                  </a:cubicBezTo>
                  <a:lnTo>
                    <a:pt x="3235" y="5412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≈ orthonormal bases for   norms"/>
                <p:cNvSpPr txBox="1"/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≈ orthonormal bases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t> norms</a:t>
                  </a:r>
                </a:p>
              </p:txBody>
            </p:sp>
          </mc:Choice>
          <mc:Fallback xmlns="">
            <p:sp>
              <p:nvSpPr>
                <p:cNvPr id="417" name="≈ orthonormal bases for   norm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7" name="Group"/>
          <p:cNvGrpSpPr/>
          <p:nvPr/>
        </p:nvGrpSpPr>
        <p:grpSpPr>
          <a:xfrm>
            <a:off x="17562614" y="2002060"/>
            <a:ext cx="6426406" cy="4781403"/>
            <a:chOff x="0" y="0"/>
            <a:chExt cx="6426405" cy="4781402"/>
          </a:xfrm>
        </p:grpSpPr>
        <p:sp>
          <p:nvSpPr>
            <p:cNvPr id="419" name="Rectangle"/>
            <p:cNvSpPr/>
            <p:nvPr/>
          </p:nvSpPr>
          <p:spPr>
            <a:xfrm>
              <a:off x="662016" y="1729547"/>
              <a:ext cx="3916594" cy="189132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420" name="Rectangle"/>
            <p:cNvSpPr/>
            <p:nvPr/>
          </p:nvSpPr>
          <p:spPr>
            <a:xfrm rot="16200000">
              <a:off x="3628622" y="1983620"/>
              <a:ext cx="4194760" cy="140080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1" name="Rectangle"/>
                <p:cNvSpPr txBox="1"/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 fontScale="77500" lnSpcReduction="2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421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blipFill>
                  <a:blip r:embed="rId5"/>
                  <a:stretch>
                    <a:fillRect l="-3333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2" name="Rectangle"/>
                <p:cNvSpPr txBox="1"/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 fontScale="85000" lnSpcReduction="1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422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blipFill>
                  <a:blip r:embed="rId6"/>
                  <a:stretch>
                    <a:fillRect l="-32692" t="-1163" r="-192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3" name="Rectangle"/>
                <p:cNvSpPr txBox="1"/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53183">
                    <a:defRPr sz="3648" spc="-36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423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blipFill>
                  <a:blip r:embed="rId7"/>
                  <a:stretch>
                    <a:fillRect l="-476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Rectangle"/>
                <p:cNvSpPr txBox="1"/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424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blipFill>
                  <a:blip r:embed="rId8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5" name="Rectangle"/>
                <p:cNvSpPr txBox="1"/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425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blipFill>
                  <a:blip r:embed="rId9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6" name="Rectangle"/>
                <p:cNvSpPr txBox="1"/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 xmlns="">
            <p:sp>
              <p:nvSpPr>
                <p:cNvPr id="426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blipFill>
                  <a:blip r:embed="rId10"/>
                  <a:stretch>
                    <a:fillRect l="-21429" t="-188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8" name="Idea. What if we relax well-conditioned bases to well-conditioned spanning sets?"/>
          <p:cNvSpPr/>
          <p:nvPr/>
        </p:nvSpPr>
        <p:spPr>
          <a:xfrm>
            <a:off x="585515" y="7269397"/>
            <a:ext cx="13444694" cy="155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46100" indent="-546100" algn="l" defTabSz="2438338">
              <a:lnSpc>
                <a:spcPct val="90000"/>
              </a:lnSpc>
              <a:spcBef>
                <a:spcPts val="2400"/>
              </a:spcBef>
              <a:buSzPct val="150000"/>
              <a:buChar char="•"/>
              <a:defRPr sz="4400" spc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Idea.</a:t>
            </a:r>
            <a:r>
              <a:t> What if we relax well-conditioned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bases</a:t>
            </a:r>
            <a:r>
              <a:t> to well-conditioned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spanning sets</a:t>
            </a:r>
            <a: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Theorem (Woodruff—Y 2023). For any  , there is   for   such that…"/>
              <p:cNvSpPr txBox="1"/>
              <p:nvPr/>
            </p:nvSpPr>
            <p:spPr>
              <a:xfrm>
                <a:off x="630124" y="9221930"/>
                <a:ext cx="11361905" cy="42724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(Woodruff—Y 2023).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loglog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such that</a:t>
                </a:r>
                <a:endParaRPr lang="en-US" dirty="0"/>
              </a:p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endParaRPr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:endParaRPr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:r>
                  <a:rPr dirty="0"/>
                  <a:t>for every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dirty="0"/>
                  <a:t> such that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𝐀𝐳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𝐔𝐱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≤∥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𝐔𝐱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429" name="Theorem (Woodruff—Y 2023). For any  , there is   for   such that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24" y="9221930"/>
                <a:ext cx="11361905" cy="4272475"/>
              </a:xfrm>
              <a:prstGeom prst="rect">
                <a:avLst/>
              </a:prstGeom>
              <a:blipFill>
                <a:blip r:embed="rId11"/>
                <a:stretch>
                  <a:fillRect l="-3683" t="-5341" r="-11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" name="Rounded Rectangle"/>
          <p:cNvSpPr/>
          <p:nvPr/>
        </p:nvSpPr>
        <p:spPr>
          <a:xfrm>
            <a:off x="287974" y="9028514"/>
            <a:ext cx="11827654" cy="4499097"/>
          </a:xfrm>
          <a:prstGeom prst="roundRect">
            <a:avLst>
              <a:gd name="adj" fmla="val 15364"/>
            </a:avLst>
          </a:prstGeom>
          <a:ln w="1397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Theorem (Auerbach 1930). For any  , there is   with  ."/>
              <p:cNvSpPr txBox="1"/>
              <p:nvPr/>
            </p:nvSpPr>
            <p:spPr>
              <a:xfrm>
                <a:off x="14509339" y="7587922"/>
                <a:ext cx="8563519" cy="13761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(Auerbach 1930).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dirty="0"/>
                  <a:t>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431" name="Theorem (Auerbach 1930). For any  , there is   with  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9339" y="7587922"/>
                <a:ext cx="8563519" cy="1376174"/>
              </a:xfrm>
              <a:prstGeom prst="rect">
                <a:avLst/>
              </a:prstGeom>
              <a:blipFill>
                <a:blip r:embed="rId12"/>
                <a:stretch>
                  <a:fillRect l="-2963" t="-16514" r="-340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2" name="Rounded Rectangle"/>
          <p:cNvSpPr/>
          <p:nvPr/>
        </p:nvSpPr>
        <p:spPr>
          <a:xfrm>
            <a:off x="14240109" y="7214480"/>
            <a:ext cx="9101979" cy="1754522"/>
          </a:xfrm>
          <a:prstGeom prst="roundRect">
            <a:avLst>
              <a:gd name="adj" fmla="val 30890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3" name="Conjecture. For any  , there is   with  ."/>
              <p:cNvSpPr txBox="1"/>
              <p:nvPr/>
            </p:nvSpPr>
            <p:spPr>
              <a:xfrm>
                <a:off x="14563390" y="9611813"/>
                <a:ext cx="8563519" cy="15393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Conjecture.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dirty="0"/>
                  <a:t>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433" name="Conjecture. For any  , there is   with  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390" y="9611813"/>
                <a:ext cx="8563519" cy="1539323"/>
              </a:xfrm>
              <a:prstGeom prst="rect">
                <a:avLst/>
              </a:prstGeom>
              <a:blipFill>
                <a:blip r:embed="rId13"/>
                <a:stretch>
                  <a:fillRect l="-2959" t="-22131" r="-2663" b="-286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4" name="Rounded Rectangle"/>
          <p:cNvSpPr/>
          <p:nvPr/>
        </p:nvSpPr>
        <p:spPr>
          <a:xfrm>
            <a:off x="14240110" y="9294562"/>
            <a:ext cx="9101980" cy="1754522"/>
          </a:xfrm>
          <a:prstGeom prst="roundRect">
            <a:avLst>
              <a:gd name="adj" fmla="val 30890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≈ as good as showing"/>
              <p:cNvSpPr txBox="1"/>
              <p:nvPr/>
            </p:nvSpPr>
            <p:spPr>
              <a:xfrm>
                <a:off x="13788409" y="12401412"/>
                <a:ext cx="10587689" cy="8632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>
                    <a:solidFill>
                      <a:schemeClr val="accent3"/>
                    </a:solidFill>
                  </a:defRPr>
                </a:pPr>
                <a:r>
                  <a:t>≈ as good as showing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435" name="≈ as good as show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409" y="12401412"/>
                <a:ext cx="10587689" cy="863224"/>
              </a:xfrm>
              <a:prstGeom prst="rect">
                <a:avLst/>
              </a:prstGeom>
              <a:blipFill>
                <a:blip r:embed="rId14"/>
                <a:stretch>
                  <a:fillRect l="-2635" t="-105797" b="-913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6" name="Line"/>
          <p:cNvSpPr/>
          <p:nvPr/>
        </p:nvSpPr>
        <p:spPr>
          <a:xfrm flipH="1">
            <a:off x="12380374" y="12663743"/>
            <a:ext cx="1083658" cy="1"/>
          </a:xfrm>
          <a:prstGeom prst="line">
            <a:avLst/>
          </a:prstGeom>
          <a:ln w="1016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37" name="No success in showing this conjecture! ☹️"/>
          <p:cNvSpPr txBox="1"/>
          <p:nvPr/>
        </p:nvSpPr>
        <p:spPr>
          <a:xfrm>
            <a:off x="12623196" y="11444088"/>
            <a:ext cx="1164344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</a:defRPr>
            </a:lvl1pPr>
          </a:lstStyle>
          <a:p>
            <a:r>
              <a:t>No success in showing this conjecture! ☹️</a:t>
            </a:r>
          </a:p>
        </p:txBody>
      </p:sp>
      <p:sp>
        <p:nvSpPr>
          <p:cNvPr id="438" name="Rounded Rectangle"/>
          <p:cNvSpPr/>
          <p:nvPr/>
        </p:nvSpPr>
        <p:spPr>
          <a:xfrm>
            <a:off x="5631586" y="9650461"/>
            <a:ext cx="3808313" cy="731013"/>
          </a:xfrm>
          <a:prstGeom prst="roundRect">
            <a:avLst>
              <a:gd name="adj" fmla="val 25064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41910" y="10489254"/>
            <a:ext cx="3351186" cy="954834"/>
          </a:xfrm>
          <a:prstGeom prst="roundRect">
            <a:avLst>
              <a:gd name="adj" fmla="val 21087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40" name="Rounded Rectangle"/>
          <p:cNvSpPr/>
          <p:nvPr/>
        </p:nvSpPr>
        <p:spPr>
          <a:xfrm>
            <a:off x="4225717" y="12282288"/>
            <a:ext cx="3506925" cy="665293"/>
          </a:xfrm>
          <a:prstGeom prst="roundRect">
            <a:avLst>
              <a:gd name="adj" fmla="val 21087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1" build="p" bldLvl="5" animBg="1" advAuto="0"/>
      <p:bldP spid="429" grpId="3" animBg="1" advAuto="0"/>
      <p:bldP spid="430" grpId="2" animBg="1" advAuto="0"/>
      <p:bldP spid="435" grpId="7" animBg="1" advAuto="0"/>
      <p:bldP spid="436" grpId="8" animBg="1" advAuto="0"/>
      <p:bldP spid="438" grpId="4" animBg="1" advAuto="0"/>
      <p:bldP spid="439" grpId="5" animBg="1" advAuto="0"/>
      <p:bldP spid="440" grpId="6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>
          <p:sp>
            <p:nvSpPr>
              <p:cNvPr id="413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4" name="Fact. Oblivious   subspace embeddings reduce to constructing well-conditioned bases for subspaces"/>
              <p:cNvSpPr txBox="1"/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Fact.</a:t>
                </a:r>
                <a:r>
                  <a:t> 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 reduce to constructing </a:t>
                </a: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well-conditioned bases</a:t>
                </a:r>
                <a:r>
                  <a:t> for subspaces</a:t>
                </a:r>
              </a:p>
            </p:txBody>
          </p:sp>
        </mc:Choice>
        <mc:Fallback>
          <p:sp>
            <p:nvSpPr>
              <p:cNvPr id="414" name="Fact. Oblivious   subspace embeddings reduce to constructing well-conditioned bases for subspac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1" y="3900752"/>
                <a:ext cx="14904013" cy="1647265"/>
              </a:xfrm>
              <a:prstGeom prst="rect">
                <a:avLst/>
              </a:prstGeom>
              <a:blipFill>
                <a:blip r:embed="rId3"/>
                <a:stretch>
                  <a:fillRect l="-1959" t="-146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5" name="Rounded Rectangle"/>
          <p:cNvSpPr/>
          <p:nvPr/>
        </p:nvSpPr>
        <p:spPr>
          <a:xfrm>
            <a:off x="637104" y="3583966"/>
            <a:ext cx="15293213" cy="2435359"/>
          </a:xfrm>
          <a:prstGeom prst="roundRect">
            <a:avLst>
              <a:gd name="adj" fmla="val 2271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418" name="Group"/>
          <p:cNvGrpSpPr/>
          <p:nvPr/>
        </p:nvGrpSpPr>
        <p:grpSpPr>
          <a:xfrm>
            <a:off x="6707912" y="5585831"/>
            <a:ext cx="7519336" cy="1548722"/>
            <a:chOff x="0" y="-363140"/>
            <a:chExt cx="7519334" cy="1548720"/>
          </a:xfrm>
        </p:grpSpPr>
        <p:sp>
          <p:nvSpPr>
            <p:cNvPr id="416" name="Callout"/>
            <p:cNvSpPr/>
            <p:nvPr/>
          </p:nvSpPr>
          <p:spPr>
            <a:xfrm>
              <a:off x="96312" y="-363141"/>
              <a:ext cx="7326711" cy="144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40" y="0"/>
                  </a:moveTo>
                  <a:lnTo>
                    <a:pt x="2444" y="5412"/>
                  </a:lnTo>
                  <a:lnTo>
                    <a:pt x="1267" y="5412"/>
                  </a:lnTo>
                  <a:cubicBezTo>
                    <a:pt x="568" y="5412"/>
                    <a:pt x="0" y="8281"/>
                    <a:pt x="0" y="11817"/>
                  </a:cubicBezTo>
                  <a:lnTo>
                    <a:pt x="0" y="15195"/>
                  </a:lnTo>
                  <a:cubicBezTo>
                    <a:pt x="0" y="18731"/>
                    <a:pt x="568" y="21600"/>
                    <a:pt x="1267" y="21600"/>
                  </a:cubicBezTo>
                  <a:lnTo>
                    <a:pt x="20333" y="21600"/>
                  </a:lnTo>
                  <a:cubicBezTo>
                    <a:pt x="21032" y="21600"/>
                    <a:pt x="21600" y="18731"/>
                    <a:pt x="21600" y="15195"/>
                  </a:cubicBezTo>
                  <a:lnTo>
                    <a:pt x="21600" y="11817"/>
                  </a:lnTo>
                  <a:cubicBezTo>
                    <a:pt x="21600" y="8281"/>
                    <a:pt x="21032" y="5412"/>
                    <a:pt x="20333" y="5412"/>
                  </a:cubicBezTo>
                  <a:lnTo>
                    <a:pt x="3235" y="5412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7" name="≈ orthonormal bases for   norms"/>
                <p:cNvSpPr txBox="1"/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≈ orthonormal bases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t> norms</a:t>
                  </a:r>
                </a:p>
              </p:txBody>
            </p:sp>
          </mc:Choice>
          <mc:Fallback>
            <p:sp>
              <p:nvSpPr>
                <p:cNvPr id="417" name="≈ orthonormal bases for   norm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4159"/>
                  <a:ext cx="7519335" cy="11714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7" name="Group"/>
          <p:cNvGrpSpPr/>
          <p:nvPr/>
        </p:nvGrpSpPr>
        <p:grpSpPr>
          <a:xfrm>
            <a:off x="17562614" y="2002060"/>
            <a:ext cx="6426406" cy="4781403"/>
            <a:chOff x="0" y="0"/>
            <a:chExt cx="6426405" cy="4781402"/>
          </a:xfrm>
        </p:grpSpPr>
        <p:sp>
          <p:nvSpPr>
            <p:cNvPr id="419" name="Rectangle"/>
            <p:cNvSpPr/>
            <p:nvPr/>
          </p:nvSpPr>
          <p:spPr>
            <a:xfrm>
              <a:off x="662016" y="1729547"/>
              <a:ext cx="3916594" cy="189132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420" name="Rectangle"/>
            <p:cNvSpPr/>
            <p:nvPr/>
          </p:nvSpPr>
          <p:spPr>
            <a:xfrm rot="16200000">
              <a:off x="3628622" y="1983620"/>
              <a:ext cx="4194760" cy="140080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1" name="Rectangle"/>
                <p:cNvSpPr txBox="1"/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 fontScale="77500" lnSpcReduction="2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421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59" y="2127005"/>
                  <a:ext cx="519707" cy="1096409"/>
                </a:xfrm>
                <a:prstGeom prst="rect">
                  <a:avLst/>
                </a:prstGeom>
                <a:blipFill>
                  <a:blip r:embed="rId5"/>
                  <a:stretch>
                    <a:fillRect l="-3333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2" name="Rectangle"/>
                <p:cNvSpPr txBox="1"/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 fontScale="85000" lnSpcReduction="10000"/>
                </a:bodyPr>
                <a:lstStyle>
                  <a:lvl1pPr defTabSz="2048255">
                    <a:defRPr sz="7056" spc="-70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sz="8400"/>
                </a:p>
              </p:txBody>
            </p:sp>
          </mc:Choice>
          <mc:Fallback>
            <p:sp>
              <p:nvSpPr>
                <p:cNvPr id="422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102" y="2135819"/>
                  <a:ext cx="649801" cy="1078781"/>
                </a:xfrm>
                <a:prstGeom prst="rect">
                  <a:avLst/>
                </a:prstGeom>
                <a:blipFill>
                  <a:blip r:embed="rId6"/>
                  <a:stretch>
                    <a:fillRect l="-32692" t="-1163" r="-192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3" name="Rectangle"/>
                <p:cNvSpPr txBox="1"/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53183">
                    <a:defRPr sz="3648" spc="-36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>
            <p:sp>
              <p:nvSpPr>
                <p:cNvPr id="423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64245"/>
                  <a:ext cx="519706" cy="621929"/>
                </a:xfrm>
                <a:prstGeom prst="rect">
                  <a:avLst/>
                </a:prstGeom>
                <a:blipFill>
                  <a:blip r:embed="rId7"/>
                  <a:stretch>
                    <a:fillRect l="-476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4" name="Rectangle"/>
                <p:cNvSpPr txBox="1"/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>
            <p:sp>
              <p:nvSpPr>
                <p:cNvPr id="424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460" y="1040837"/>
                  <a:ext cx="519707" cy="626246"/>
                </a:xfrm>
                <a:prstGeom prst="rect">
                  <a:avLst/>
                </a:prstGeom>
                <a:blipFill>
                  <a:blip r:embed="rId8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5" name="Rectangle"/>
                <p:cNvSpPr txBox="1"/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>
            <p:sp>
              <p:nvSpPr>
                <p:cNvPr id="425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944" y="2362087"/>
                  <a:ext cx="519707" cy="626245"/>
                </a:xfrm>
                <a:prstGeom prst="rect">
                  <a:avLst/>
                </a:prstGeom>
                <a:blipFill>
                  <a:blip r:embed="rId9"/>
                  <a:stretch>
                    <a:fillRect l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6" name="Rectangle"/>
                <p:cNvSpPr txBox="1"/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rmAutofit/>
                </a:bodyPr>
                <a:lstStyle>
                  <a:lvl1pPr defTabSz="1804416">
                    <a:defRPr sz="3552" spc="-35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3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sz="4800"/>
                </a:p>
              </p:txBody>
            </p:sp>
          </mc:Choice>
          <mc:Fallback>
            <p:sp>
              <p:nvSpPr>
                <p:cNvPr id="426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148" y="0"/>
                  <a:ext cx="519707" cy="653584"/>
                </a:xfrm>
                <a:prstGeom prst="rect">
                  <a:avLst/>
                </a:prstGeom>
                <a:blipFill>
                  <a:blip r:embed="rId10"/>
                  <a:stretch>
                    <a:fillRect l="-21429" t="-188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8" name="Idea. What if we relax well-conditioned bases to well-conditioned spanning sets?"/>
          <p:cNvSpPr/>
          <p:nvPr/>
        </p:nvSpPr>
        <p:spPr>
          <a:xfrm>
            <a:off x="585515" y="7269397"/>
            <a:ext cx="13444694" cy="155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46100" indent="-546100" algn="l" defTabSz="2438338">
              <a:lnSpc>
                <a:spcPct val="90000"/>
              </a:lnSpc>
              <a:spcBef>
                <a:spcPts val="2400"/>
              </a:spcBef>
              <a:buSzPct val="150000"/>
              <a:buChar char="•"/>
              <a:defRPr sz="4400" spc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Idea.</a:t>
            </a:r>
            <a:r>
              <a:t> What if we relax well-conditioned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bases</a:t>
            </a:r>
            <a:r>
              <a:t> to well-conditioned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spanning sets</a:t>
            </a:r>
            <a: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9" name="Theorem (Woodruff—Y 2023). For any  , there is   for   such that…"/>
              <p:cNvSpPr txBox="1"/>
              <p:nvPr/>
            </p:nvSpPr>
            <p:spPr>
              <a:xfrm>
                <a:off x="630124" y="9221930"/>
                <a:ext cx="11361905" cy="42724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(Woodruff—Y 2023).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loglog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such that</a:t>
                </a:r>
                <a:endParaRPr lang="en-US" dirty="0"/>
              </a:p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endParaRPr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:endParaRPr dirty="0"/>
              </a:p>
              <a:p>
                <a:pPr marL="496454" indent="-496454" algn="l">
                  <a:buSzPct val="150000"/>
                  <a:buChar char="•"/>
                  <a:defRPr sz="4000" spc="-39">
                    <a:solidFill>
                      <a:schemeClr val="accent3"/>
                    </a:solidFill>
                  </a:defRPr>
                </a:pPr>
                <a:r>
                  <a:rPr dirty="0"/>
                  <a:t>for every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, there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dirty="0"/>
                  <a:t> such that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𝐀𝐳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𝐔𝐱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≤∥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𝐔𝐱</m:t>
                    </m:r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429" name="Theorem (Woodruff—Y 2023). For any  , there is   for   such that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24" y="9221930"/>
                <a:ext cx="11361905" cy="4272475"/>
              </a:xfrm>
              <a:prstGeom prst="rect">
                <a:avLst/>
              </a:prstGeom>
              <a:blipFill>
                <a:blip r:embed="rId11"/>
                <a:stretch>
                  <a:fillRect l="-3683" t="-5341" r="-11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" name="Rounded Rectangle"/>
          <p:cNvSpPr/>
          <p:nvPr/>
        </p:nvSpPr>
        <p:spPr>
          <a:xfrm>
            <a:off x="287974" y="9028514"/>
            <a:ext cx="11827654" cy="4499097"/>
          </a:xfrm>
          <a:prstGeom prst="roundRect">
            <a:avLst>
              <a:gd name="adj" fmla="val 15364"/>
            </a:avLst>
          </a:prstGeom>
          <a:ln w="1397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5631586" y="9650461"/>
            <a:ext cx="3808313" cy="731013"/>
          </a:xfrm>
          <a:prstGeom prst="roundRect">
            <a:avLst>
              <a:gd name="adj" fmla="val 25064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41910" y="10489254"/>
            <a:ext cx="3351186" cy="954834"/>
          </a:xfrm>
          <a:prstGeom prst="roundRect">
            <a:avLst>
              <a:gd name="adj" fmla="val 21087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40" name="Rounded Rectangle"/>
          <p:cNvSpPr/>
          <p:nvPr/>
        </p:nvSpPr>
        <p:spPr>
          <a:xfrm>
            <a:off x="4225717" y="12282288"/>
            <a:ext cx="3506925" cy="665293"/>
          </a:xfrm>
          <a:prstGeom prst="roundRect">
            <a:avLst>
              <a:gd name="adj" fmla="val 21087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heorem (Woodruff—Y 2023). There are oblivious   subspace embeddings with   and  , which is nearly optimal.">
                <a:extLst>
                  <a:ext uri="{FF2B5EF4-FFF2-40B4-BE49-F238E27FC236}">
                    <a16:creationId xmlns:a16="http://schemas.microsoft.com/office/drawing/2014/main" id="{6431F439-5ABE-E5E9-204F-37B251C5BA38}"/>
                  </a:ext>
                </a:extLst>
              </p:cNvPr>
              <p:cNvSpPr txBox="1"/>
              <p:nvPr/>
            </p:nvSpPr>
            <p:spPr>
              <a:xfrm>
                <a:off x="13401645" y="9460468"/>
                <a:ext cx="10024954" cy="3043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(Woodruff—Y 2023).</a:t>
                </a:r>
                <a:r>
                  <a:rPr dirty="0"/>
                  <a:t> There are 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subspace embeddings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, which is </a:t>
                </a: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nearly optimal</a:t>
                </a:r>
                <a:r>
                  <a:rPr dirty="0"/>
                  <a:t>.</a:t>
                </a:r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2" name="Theorem (Woodruff—Y 2023). There are oblivious   subspace embeddings with   and  , which is nearly optimal.">
                <a:extLst>
                  <a:ext uri="{FF2B5EF4-FFF2-40B4-BE49-F238E27FC236}">
                    <a16:creationId xmlns:a16="http://schemas.microsoft.com/office/drawing/2014/main" id="{6431F439-5ABE-E5E9-204F-37B251C5B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1645" y="9460468"/>
                <a:ext cx="10024954" cy="3043755"/>
              </a:xfrm>
              <a:prstGeom prst="rect">
                <a:avLst/>
              </a:prstGeom>
              <a:blipFill>
                <a:blip r:embed="rId12"/>
                <a:stretch>
                  <a:fillRect l="-2658" t="-7469" r="-25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">
            <a:extLst>
              <a:ext uri="{FF2B5EF4-FFF2-40B4-BE49-F238E27FC236}">
                <a16:creationId xmlns:a16="http://schemas.microsoft.com/office/drawing/2014/main" id="{2DC157BE-07CC-EA64-153C-8005281CFECF}"/>
              </a:ext>
            </a:extLst>
          </p:cNvPr>
          <p:cNvSpPr/>
          <p:nvPr/>
        </p:nvSpPr>
        <p:spPr>
          <a:xfrm>
            <a:off x="13059495" y="9028514"/>
            <a:ext cx="10598559" cy="3430587"/>
          </a:xfrm>
          <a:prstGeom prst="roundRect">
            <a:avLst>
              <a:gd name="adj" fmla="val 20150"/>
            </a:avLst>
          </a:prstGeom>
          <a:ln w="1397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276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Oblivious   Subspace Embeddings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</a:t>
                </a:r>
                <a:endParaRPr sz="4400"/>
              </a:p>
            </p:txBody>
          </p:sp>
        </mc:Choice>
        <mc:Fallback xmlns="">
          <p:sp>
            <p:nvSpPr>
              <p:cNvPr id="468" name="Oblivious   Subspace Embedding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" name="Line"/>
          <p:cNvSpPr/>
          <p:nvPr/>
        </p:nvSpPr>
        <p:spPr>
          <a:xfrm>
            <a:off x="2372031" y="8443013"/>
            <a:ext cx="5646716" cy="1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0" name="Circle"/>
          <p:cNvSpPr/>
          <p:nvPr/>
        </p:nvSpPr>
        <p:spPr>
          <a:xfrm>
            <a:off x="1677611" y="8062013"/>
            <a:ext cx="762001" cy="762001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1" name="Sarlos 2006"/>
          <p:cNvSpPr txBox="1"/>
          <p:nvPr/>
        </p:nvSpPr>
        <p:spPr>
          <a:xfrm>
            <a:off x="197350" y="6055872"/>
            <a:ext cx="3722523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4800" spc="-48"/>
            </a:lvl1pPr>
          </a:lstStyle>
          <a:p>
            <a:r>
              <a:t>Sarlos 2006</a:t>
            </a:r>
          </a:p>
        </p:txBody>
      </p:sp>
      <p:sp>
        <p:nvSpPr>
          <p:cNvPr id="472" name="Sohler—Woodruff 2011"/>
          <p:cNvSpPr txBox="1"/>
          <p:nvPr/>
        </p:nvSpPr>
        <p:spPr>
          <a:xfrm>
            <a:off x="1754617" y="10401379"/>
            <a:ext cx="72502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4800" spc="-48"/>
            </a:lvl1pPr>
          </a:lstStyle>
          <a:p>
            <a:r>
              <a:t>Sohler—Woodruff 2011</a:t>
            </a:r>
          </a:p>
        </p:txBody>
      </p:sp>
      <p:sp>
        <p:nvSpPr>
          <p:cNvPr id="473" name="Circle"/>
          <p:cNvSpPr/>
          <p:nvPr/>
        </p:nvSpPr>
        <p:spPr>
          <a:xfrm>
            <a:off x="8051876" y="8062013"/>
            <a:ext cx="762001" cy="762001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4" name="Circle"/>
          <p:cNvSpPr/>
          <p:nvPr/>
        </p:nvSpPr>
        <p:spPr>
          <a:xfrm>
            <a:off x="22008456" y="8062013"/>
            <a:ext cx="762001" cy="762001"/>
          </a:xfrm>
          <a:prstGeom prst="ellips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5" name="Line"/>
          <p:cNvSpPr/>
          <p:nvPr/>
        </p:nvSpPr>
        <p:spPr>
          <a:xfrm>
            <a:off x="20392780" y="8443013"/>
            <a:ext cx="1610935" cy="1"/>
          </a:xfrm>
          <a:prstGeom prst="lin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6" name="Circle"/>
          <p:cNvSpPr/>
          <p:nvPr/>
        </p:nvSpPr>
        <p:spPr>
          <a:xfrm>
            <a:off x="17180697" y="8062013"/>
            <a:ext cx="762001" cy="762001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7" name="Line"/>
          <p:cNvSpPr/>
          <p:nvPr/>
        </p:nvSpPr>
        <p:spPr>
          <a:xfrm>
            <a:off x="18023118" y="8443013"/>
            <a:ext cx="1610936" cy="1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78" name="Wang—Woodruff 2019"/>
          <p:cNvSpPr txBox="1"/>
          <p:nvPr/>
        </p:nvSpPr>
        <p:spPr>
          <a:xfrm>
            <a:off x="11299751" y="10401379"/>
            <a:ext cx="70667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4800" spc="-48"/>
            </a:lvl1pPr>
          </a:lstStyle>
          <a:p>
            <a:r>
              <a:t>Wang—Woodruff 2019</a:t>
            </a:r>
          </a:p>
        </p:txBody>
      </p:sp>
      <p:sp>
        <p:nvSpPr>
          <p:cNvPr id="479" name="Li—Woodruff—Y 2021"/>
          <p:cNvSpPr txBox="1"/>
          <p:nvPr/>
        </p:nvSpPr>
        <p:spPr>
          <a:xfrm>
            <a:off x="13854510" y="4149084"/>
            <a:ext cx="68400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4800" spc="-48">
                <a:solidFill>
                  <a:schemeClr val="accent3"/>
                </a:solidFill>
              </a:defRPr>
            </a:lvl1pPr>
          </a:lstStyle>
          <a:p>
            <a:r>
              <a:t>Li—Woodruff—Y 2021</a:t>
            </a:r>
          </a:p>
        </p:txBody>
      </p:sp>
      <p:sp>
        <p:nvSpPr>
          <p:cNvPr id="480" name="Circle"/>
          <p:cNvSpPr/>
          <p:nvPr/>
        </p:nvSpPr>
        <p:spPr>
          <a:xfrm>
            <a:off x="10373966" y="8062013"/>
            <a:ext cx="762001" cy="762001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8846726" y="8443013"/>
            <a:ext cx="1610936" cy="1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2" name="Line"/>
          <p:cNvSpPr/>
          <p:nvPr/>
        </p:nvSpPr>
        <p:spPr>
          <a:xfrm>
            <a:off x="11140185" y="8443013"/>
            <a:ext cx="6083866" cy="1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3" name="Mahoney—Meng,…"/>
          <p:cNvSpPr txBox="1"/>
          <p:nvPr/>
        </p:nvSpPr>
        <p:spPr>
          <a:xfrm>
            <a:off x="5758220" y="4980966"/>
            <a:ext cx="7231381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>
              <a:defRPr sz="4800" spc="-48"/>
            </a:pPr>
            <a:r>
              <a:t>Mahoney—Meng, </a:t>
            </a:r>
          </a:p>
          <a:p>
            <a:pPr>
              <a:defRPr sz="4800" spc="-48"/>
            </a:pPr>
            <a:r>
              <a:t>Woodruff—Zhang 2013</a:t>
            </a:r>
          </a:p>
        </p:txBody>
      </p:sp>
      <p:sp>
        <p:nvSpPr>
          <p:cNvPr id="484" name="Woodruff—Y 2023"/>
          <p:cNvSpPr txBox="1"/>
          <p:nvPr/>
        </p:nvSpPr>
        <p:spPr>
          <a:xfrm>
            <a:off x="17362046" y="12268917"/>
            <a:ext cx="573664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4800" spc="-48">
                <a:solidFill>
                  <a:schemeClr val="accent3"/>
                </a:solidFill>
              </a:defRPr>
            </a:lvl1pPr>
          </a:lstStyle>
          <a:p>
            <a:r>
              <a:t>Woodruff—Y 2023</a:t>
            </a:r>
          </a:p>
        </p:txBody>
      </p:sp>
      <p:sp>
        <p:nvSpPr>
          <p:cNvPr id="485" name="Line"/>
          <p:cNvSpPr/>
          <p:nvPr/>
        </p:nvSpPr>
        <p:spPr>
          <a:xfrm flipH="1">
            <a:off x="2058611" y="6846642"/>
            <a:ext cx="1" cy="1292716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8432876" y="8800719"/>
            <a:ext cx="1" cy="1292716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7" name="Line"/>
          <p:cNvSpPr/>
          <p:nvPr/>
        </p:nvSpPr>
        <p:spPr>
          <a:xfrm>
            <a:off x="10804484" y="6846642"/>
            <a:ext cx="1" cy="1292716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8" name="Line"/>
          <p:cNvSpPr/>
          <p:nvPr/>
        </p:nvSpPr>
        <p:spPr>
          <a:xfrm>
            <a:off x="17561695" y="8800719"/>
            <a:ext cx="1" cy="1292716"/>
          </a:xfrm>
          <a:prstGeom prst="lin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89" name="Line"/>
          <p:cNvSpPr/>
          <p:nvPr/>
        </p:nvSpPr>
        <p:spPr>
          <a:xfrm>
            <a:off x="19931357" y="5037085"/>
            <a:ext cx="1" cy="3081272"/>
          </a:xfrm>
          <a:prstGeom prst="lin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90" name="Line"/>
          <p:cNvSpPr/>
          <p:nvPr/>
        </p:nvSpPr>
        <p:spPr>
          <a:xfrm>
            <a:off x="22389457" y="8800719"/>
            <a:ext cx="1" cy="3081272"/>
          </a:xfrm>
          <a:prstGeom prst="lin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19550358" y="8062013"/>
            <a:ext cx="762001" cy="762001"/>
          </a:xfrm>
          <a:prstGeom prst="ellips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ubspace Embeddings and 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Subspace Embeddings and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Oblivious   subspace embeddings: high distortion and low distortion…"/>
              <p:cNvSpPr txBox="1">
                <a:spLocks noGrp="1"/>
              </p:cNvSpPr>
              <p:nvPr>
                <p:ph type="body" sz="half" idx="4294967295"/>
              </p:nvPr>
            </p:nvSpPr>
            <p:spPr>
              <a:xfrm>
                <a:off x="1217710" y="9217713"/>
                <a:ext cx="22883261" cy="3497998"/>
              </a:xfrm>
              <a:prstGeom prst="rect">
                <a:avLst/>
              </a:prstGeom>
            </p:spPr>
            <p:txBody>
              <a:bodyPr/>
              <a:lstStyle/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subspace embeddings: high distortion and low distortion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Non-oblivious subspace embeddings: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Lewis weight sampling, general losses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Applications: active learning, streaming computational geometry, low rank approximation</a:t>
                </a:r>
              </a:p>
            </p:txBody>
          </p:sp>
        </mc:Choice>
        <mc:Fallback>
          <p:sp>
            <p:nvSpPr>
              <p:cNvPr id="494" name="Oblivious   subspace embeddings: high distortion and low distor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1217710" y="9217713"/>
                <a:ext cx="22883261" cy="3497998"/>
              </a:xfrm>
              <a:prstGeom prst="rect">
                <a:avLst/>
              </a:prstGeom>
              <a:blipFill>
                <a:blip r:embed="rId2"/>
                <a:stretch>
                  <a:fillRect l="-1776" t="-1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Rounded Rectangle"/>
          <p:cNvSpPr/>
          <p:nvPr/>
        </p:nvSpPr>
        <p:spPr>
          <a:xfrm>
            <a:off x="1409309" y="9849759"/>
            <a:ext cx="19899477" cy="959756"/>
          </a:xfrm>
          <a:prstGeom prst="roundRect">
            <a:avLst>
              <a:gd name="adj" fmla="val 3169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194" name="Matrix approximation is the problem of approximating large matrices by smaller matri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Matrix approximation</a:t>
            </a:r>
            <a:r>
              <a:t> is the problem of approximating large matrices by smaller matrices</a:t>
            </a:r>
          </a:p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Modern large-scale machine learning problems deal with huge matrices!</a:t>
            </a:r>
          </a:p>
          <a:p>
            <a:pPr lvl="2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Billions of training examples and labels</a:t>
            </a:r>
          </a:p>
          <a:p>
            <a:pPr lvl="2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Thousands of features</a:t>
            </a:r>
            <a:endParaRPr>
              <a:latin typeface="ヒラギノ角ゴシック W6"/>
              <a:ea typeface="ヒラギノ角ゴシック W6"/>
              <a:cs typeface="ヒラギノ角ゴシック W6"/>
              <a:sym typeface="ヒラギノ角ゴシック W6"/>
            </a:endParaRPr>
          </a:p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Goal: replace a large dataset with a smaller dataset to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improve efficiency of data analytic tasks</a:t>
            </a:r>
          </a:p>
        </p:txBody>
      </p:sp>
      <p:sp>
        <p:nvSpPr>
          <p:cNvPr id="195" name="“Turning big data into tiny data”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“Turning big data into tiny data”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498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p:sp>
        <p:nvSpPr>
          <p:cNvPr id="499" name="Rectangle"/>
          <p:cNvSpPr/>
          <p:nvPr/>
        </p:nvSpPr>
        <p:spPr>
          <a:xfrm>
            <a:off x="13386556" y="3864436"/>
            <a:ext cx="5331396" cy="24038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00" name="Rectangle"/>
          <p:cNvSpPr/>
          <p:nvPr/>
        </p:nvSpPr>
        <p:spPr>
          <a:xfrm rot="16200000">
            <a:off x="17614121" y="3997130"/>
            <a:ext cx="5331396" cy="1906824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" name="Text"/>
              <p:cNvSpPr txBox="1"/>
              <p:nvPr/>
            </p:nvSpPr>
            <p:spPr>
              <a:xfrm>
                <a:off x="15698532" y="4369592"/>
                <a:ext cx="707442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0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532" y="4369592"/>
                <a:ext cx="707442" cy="1393497"/>
              </a:xfrm>
              <a:prstGeom prst="rect">
                <a:avLst/>
              </a:prstGeom>
              <a:blipFill>
                <a:blip r:embed="rId2"/>
                <a:stretch>
                  <a:fillRect l="-41071" t="-3636" r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2" name="Text"/>
              <p:cNvSpPr txBox="1"/>
              <p:nvPr/>
            </p:nvSpPr>
            <p:spPr>
              <a:xfrm>
                <a:off x="19837554" y="4380793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0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554" y="4380793"/>
                <a:ext cx="884531" cy="1371094"/>
              </a:xfrm>
              <a:prstGeom prst="rect">
                <a:avLst/>
              </a:prstGeom>
              <a:blipFill>
                <a:blip r:embed="rId3"/>
                <a:stretch>
                  <a:fillRect l="-26761" t="-367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5" name="Group"/>
          <p:cNvGrpSpPr/>
          <p:nvPr/>
        </p:nvGrpSpPr>
        <p:grpSpPr>
          <a:xfrm>
            <a:off x="10541544" y="5760491"/>
            <a:ext cx="7525544" cy="1857609"/>
            <a:chOff x="0" y="-640781"/>
            <a:chExt cx="7525543" cy="1857607"/>
          </a:xfrm>
        </p:grpSpPr>
        <p:sp>
          <p:nvSpPr>
            <p:cNvPr id="503" name="Callout"/>
            <p:cNvSpPr/>
            <p:nvPr/>
          </p:nvSpPr>
          <p:spPr>
            <a:xfrm>
              <a:off x="0" y="-640782"/>
              <a:ext cx="7525544" cy="178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2" y="0"/>
                  </a:moveTo>
                  <a:lnTo>
                    <a:pt x="17223" y="7911"/>
                  </a:lnTo>
                  <a:lnTo>
                    <a:pt x="1282" y="7911"/>
                  </a:lnTo>
                  <a:cubicBezTo>
                    <a:pt x="574" y="7911"/>
                    <a:pt x="0" y="10337"/>
                    <a:pt x="0" y="13328"/>
                  </a:cubicBezTo>
                  <a:lnTo>
                    <a:pt x="0" y="16183"/>
                  </a:lnTo>
                  <a:cubicBezTo>
                    <a:pt x="0" y="19174"/>
                    <a:pt x="574" y="21600"/>
                    <a:pt x="1282" y="21600"/>
                  </a:cubicBezTo>
                  <a:lnTo>
                    <a:pt x="20318" y="21600"/>
                  </a:lnTo>
                  <a:cubicBezTo>
                    <a:pt x="21026" y="21600"/>
                    <a:pt x="21600" y="19174"/>
                    <a:pt x="21600" y="16183"/>
                  </a:cubicBezTo>
                  <a:lnTo>
                    <a:pt x="21600" y="13328"/>
                  </a:lnTo>
                  <a:cubicBezTo>
                    <a:pt x="21600" y="10337"/>
                    <a:pt x="21026" y="7911"/>
                    <a:pt x="20318" y="7911"/>
                  </a:cubicBezTo>
                  <a:lnTo>
                    <a:pt x="18022" y="7911"/>
                  </a:lnTo>
                  <a:lnTo>
                    <a:pt x="17622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Oblivious = does not depend on"/>
                <p:cNvSpPr txBox="1"/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Oblivious = does not depend on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504" name="Oblivious = does not depend 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3" y="0"/>
                  <a:ext cx="7341878" cy="12168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433" y="3295031"/>
            <a:ext cx="5669665" cy="2653196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Oblivious"/>
          <p:cNvSpPr txBox="1"/>
          <p:nvPr/>
        </p:nvSpPr>
        <p:spPr>
          <a:xfrm>
            <a:off x="3032543" y="5457802"/>
            <a:ext cx="2967443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>
              <a:defRPr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Oblivious</a:t>
            </a:r>
          </a:p>
        </p:txBody>
      </p:sp>
      <p:sp>
        <p:nvSpPr>
          <p:cNvPr id="508" name="Rounded Rectangle"/>
          <p:cNvSpPr/>
          <p:nvPr/>
        </p:nvSpPr>
        <p:spPr>
          <a:xfrm>
            <a:off x="2638156" y="5141016"/>
            <a:ext cx="3756217" cy="1293974"/>
          </a:xfrm>
          <a:prstGeom prst="roundRect">
            <a:avLst>
              <a:gd name="adj" fmla="val 4275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 rot="16200000">
            <a:off x="17614121" y="9839130"/>
            <a:ext cx="5331396" cy="1906824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0" name="Text"/>
              <p:cNvSpPr txBox="1"/>
              <p:nvPr/>
            </p:nvSpPr>
            <p:spPr>
              <a:xfrm>
                <a:off x="19837554" y="10095793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1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554" y="10095793"/>
                <a:ext cx="884531" cy="1371094"/>
              </a:xfrm>
              <a:prstGeom prst="rect">
                <a:avLst/>
              </a:prstGeom>
              <a:blipFill>
                <a:blip r:embed="rId6"/>
                <a:stretch>
                  <a:fillRect l="-26761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1" name="Non-oblivious/ Sampling"/>
          <p:cNvSpPr txBox="1"/>
          <p:nvPr/>
        </p:nvSpPr>
        <p:spPr>
          <a:xfrm>
            <a:off x="2186762" y="10081341"/>
            <a:ext cx="4486480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>
              <a:defRPr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Non-oblivious/ Sampling</a:t>
            </a:r>
          </a:p>
        </p:txBody>
      </p:sp>
      <p:sp>
        <p:nvSpPr>
          <p:cNvPr id="512" name="Rounded Rectangle"/>
          <p:cNvSpPr/>
          <p:nvPr/>
        </p:nvSpPr>
        <p:spPr>
          <a:xfrm>
            <a:off x="1834154" y="9764555"/>
            <a:ext cx="5191696" cy="2020412"/>
          </a:xfrm>
          <a:prstGeom prst="roundRect">
            <a:avLst>
              <a:gd name="adj" fmla="val 27385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517" name="Group"/>
          <p:cNvGrpSpPr/>
          <p:nvPr/>
        </p:nvGrpSpPr>
        <p:grpSpPr>
          <a:xfrm>
            <a:off x="18280277" y="7947730"/>
            <a:ext cx="614091" cy="5518746"/>
            <a:chOff x="0" y="0"/>
            <a:chExt cx="614089" cy="55187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3" name="Text"/>
                <p:cNvSpPr txBox="1"/>
                <p:nvPr/>
              </p:nvSpPr>
              <p:spPr>
                <a:xfrm>
                  <a:off x="0" y="0"/>
                  <a:ext cx="614090" cy="942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>
                  <a:lvl1pPr>
                    <a:defRPr sz="4800" spc="-48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1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614090" cy="942850"/>
                </a:xfrm>
                <a:prstGeom prst="rect">
                  <a:avLst/>
                </a:prstGeom>
                <a:blipFill>
                  <a:blip r:embed="rId7"/>
                  <a:stretch>
                    <a:fillRect l="-2449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4" name="Text"/>
                <p:cNvSpPr txBox="1"/>
                <p:nvPr/>
              </p:nvSpPr>
              <p:spPr>
                <a:xfrm>
                  <a:off x="0" y="889000"/>
                  <a:ext cx="614090" cy="942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>
                  <a:lvl1pPr>
                    <a:defRPr sz="4800" spc="-48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14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889000"/>
                  <a:ext cx="614090" cy="942850"/>
                </a:xfrm>
                <a:prstGeom prst="rect">
                  <a:avLst/>
                </a:prstGeom>
                <a:blipFill>
                  <a:blip r:embed="rId8"/>
                  <a:stretch>
                    <a:fillRect l="-2653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5" name="Text"/>
                <p:cNvSpPr txBox="1"/>
                <p:nvPr/>
              </p:nvSpPr>
              <p:spPr>
                <a:xfrm>
                  <a:off x="0" y="4572000"/>
                  <a:ext cx="614090" cy="9467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>
                  <a:lvl1pPr>
                    <a:defRPr sz="4800" spc="-48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15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572000"/>
                  <a:ext cx="614090" cy="946745"/>
                </a:xfrm>
                <a:prstGeom prst="rect">
                  <a:avLst/>
                </a:prstGeom>
                <a:blipFill>
                  <a:blip r:embed="rId9"/>
                  <a:stretch>
                    <a:fillRect l="-2244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Text"/>
                <p:cNvSpPr txBox="1"/>
                <p:nvPr/>
              </p:nvSpPr>
              <p:spPr>
                <a:xfrm>
                  <a:off x="94141" y="2667000"/>
                  <a:ext cx="425807" cy="8538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/>
                </a:bodyPr>
                <a:lstStyle>
                  <a:lvl1pPr>
                    <a:defRPr sz="4800" spc="-48"/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16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1" y="2667000"/>
                  <a:ext cx="425807" cy="853848"/>
                </a:xfrm>
                <a:prstGeom prst="rect">
                  <a:avLst/>
                </a:prstGeom>
                <a:blipFill>
                  <a:blip r:embed="rId10"/>
                  <a:stretch>
                    <a:fillRect l="-4000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7" name="Group"/>
          <p:cNvGrpSpPr/>
          <p:nvPr/>
        </p:nvGrpSpPr>
        <p:grpSpPr>
          <a:xfrm>
            <a:off x="11014451" y="9579436"/>
            <a:ext cx="5331396" cy="2403808"/>
            <a:chOff x="0" y="0"/>
            <a:chExt cx="5331394" cy="2403806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5331395" cy="2403807"/>
            </a:xfrm>
            <a:prstGeom prst="rect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9" name="Text"/>
                <p:cNvSpPr txBox="1"/>
                <p:nvPr/>
              </p:nvSpPr>
              <p:spPr>
                <a:xfrm>
                  <a:off x="2311975" y="505155"/>
                  <a:ext cx="707442" cy="13934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19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975" y="505155"/>
                  <a:ext cx="707442" cy="1393497"/>
                </a:xfrm>
                <a:prstGeom prst="rect">
                  <a:avLst/>
                </a:prstGeom>
                <a:blipFill>
                  <a:blip r:embed="rId11"/>
                  <a:stretch>
                    <a:fillRect l="-39286" t="-2703" r="-357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0" name="Square"/>
            <p:cNvSpPr/>
            <p:nvPr/>
          </p:nvSpPr>
          <p:spPr>
            <a:xfrm>
              <a:off x="692453" y="54504"/>
              <a:ext cx="254001" cy="254001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1" name="Square"/>
            <p:cNvSpPr/>
            <p:nvPr/>
          </p:nvSpPr>
          <p:spPr>
            <a:xfrm>
              <a:off x="1200453" y="193706"/>
              <a:ext cx="254001" cy="25400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2" name="Square"/>
            <p:cNvSpPr/>
            <p:nvPr/>
          </p:nvSpPr>
          <p:spPr>
            <a:xfrm>
              <a:off x="2251492" y="467713"/>
              <a:ext cx="254001" cy="254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3" name="Square"/>
            <p:cNvSpPr/>
            <p:nvPr/>
          </p:nvSpPr>
          <p:spPr>
            <a:xfrm>
              <a:off x="3671251" y="1686759"/>
              <a:ext cx="254001" cy="254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4" name="Square"/>
            <p:cNvSpPr/>
            <p:nvPr/>
          </p:nvSpPr>
          <p:spPr>
            <a:xfrm>
              <a:off x="3162830" y="1476674"/>
              <a:ext cx="254001" cy="254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5" name="Square"/>
            <p:cNvSpPr/>
            <p:nvPr/>
          </p:nvSpPr>
          <p:spPr>
            <a:xfrm>
              <a:off x="4471351" y="1851859"/>
              <a:ext cx="254001" cy="254001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6" name="Square"/>
            <p:cNvSpPr/>
            <p:nvPr/>
          </p:nvSpPr>
          <p:spPr>
            <a:xfrm>
              <a:off x="4801551" y="2093159"/>
              <a:ext cx="254001" cy="25400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p:grpSp>
        <p:nvGrpSpPr>
          <p:cNvPr id="530" name="Group"/>
          <p:cNvGrpSpPr/>
          <p:nvPr/>
        </p:nvGrpSpPr>
        <p:grpSpPr>
          <a:xfrm>
            <a:off x="8071167" y="11633257"/>
            <a:ext cx="8323661" cy="1958579"/>
            <a:chOff x="0" y="-511968"/>
            <a:chExt cx="8323659" cy="1958578"/>
          </a:xfrm>
        </p:grpSpPr>
        <p:sp>
          <p:nvSpPr>
            <p:cNvPr id="528" name="Callout"/>
            <p:cNvSpPr/>
            <p:nvPr/>
          </p:nvSpPr>
          <p:spPr>
            <a:xfrm>
              <a:off x="0" y="-511969"/>
              <a:ext cx="8323660" cy="195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60" y="0"/>
                  </a:moveTo>
                  <a:lnTo>
                    <a:pt x="15760" y="5646"/>
                  </a:lnTo>
                  <a:lnTo>
                    <a:pt x="1281" y="5646"/>
                  </a:lnTo>
                  <a:cubicBezTo>
                    <a:pt x="574" y="5646"/>
                    <a:pt x="0" y="8084"/>
                    <a:pt x="0" y="11091"/>
                  </a:cubicBezTo>
                  <a:lnTo>
                    <a:pt x="0" y="16155"/>
                  </a:lnTo>
                  <a:cubicBezTo>
                    <a:pt x="0" y="19162"/>
                    <a:pt x="574" y="21600"/>
                    <a:pt x="1281" y="21600"/>
                  </a:cubicBezTo>
                  <a:lnTo>
                    <a:pt x="20320" y="21600"/>
                  </a:lnTo>
                  <a:cubicBezTo>
                    <a:pt x="21027" y="21600"/>
                    <a:pt x="21600" y="19162"/>
                    <a:pt x="21600" y="16155"/>
                  </a:cubicBezTo>
                  <a:lnTo>
                    <a:pt x="21600" y="11091"/>
                  </a:lnTo>
                  <a:cubicBezTo>
                    <a:pt x="21600" y="8084"/>
                    <a:pt x="21027" y="5646"/>
                    <a:pt x="20320" y="5646"/>
                  </a:cubicBezTo>
                  <a:lnTo>
                    <a:pt x="16561" y="5646"/>
                  </a:lnTo>
                  <a:lnTo>
                    <a:pt x="1616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29" name="Step 2. Sample rows proportionally to the importance scores"/>
            <p:cNvSpPr txBox="1"/>
            <p:nvPr/>
          </p:nvSpPr>
          <p:spPr>
            <a:xfrm>
              <a:off x="101575" y="38922"/>
              <a:ext cx="8120760" cy="1345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t>Step 2. Sample rows proportionally to the importance scores</a:t>
              </a:r>
            </a:p>
          </p:txBody>
        </p:sp>
      </p:grpSp>
      <p:sp>
        <p:nvSpPr>
          <p:cNvPr id="531" name="Line"/>
          <p:cNvSpPr/>
          <p:nvPr/>
        </p:nvSpPr>
        <p:spPr>
          <a:xfrm flipH="1" flipV="1">
            <a:off x="1158474" y="7829787"/>
            <a:ext cx="220670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534" name="Group"/>
          <p:cNvGrpSpPr/>
          <p:nvPr/>
        </p:nvGrpSpPr>
        <p:grpSpPr>
          <a:xfrm>
            <a:off x="9388094" y="7934857"/>
            <a:ext cx="8594726" cy="1521620"/>
            <a:chOff x="0" y="0"/>
            <a:chExt cx="8594725" cy="1521618"/>
          </a:xfrm>
        </p:grpSpPr>
        <p:sp>
          <p:nvSpPr>
            <p:cNvPr id="532" name="Callout"/>
            <p:cNvSpPr/>
            <p:nvPr/>
          </p:nvSpPr>
          <p:spPr>
            <a:xfrm>
              <a:off x="0" y="0"/>
              <a:ext cx="8594725" cy="152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4" y="0"/>
                  </a:moveTo>
                  <a:cubicBezTo>
                    <a:pt x="535" y="0"/>
                    <a:pt x="0" y="3019"/>
                    <a:pt x="0" y="6744"/>
                  </a:cubicBezTo>
                  <a:lnTo>
                    <a:pt x="0" y="14856"/>
                  </a:lnTo>
                  <a:cubicBezTo>
                    <a:pt x="0" y="18581"/>
                    <a:pt x="535" y="21600"/>
                    <a:pt x="1194" y="21600"/>
                  </a:cubicBezTo>
                  <a:lnTo>
                    <a:pt x="18936" y="21600"/>
                  </a:lnTo>
                  <a:cubicBezTo>
                    <a:pt x="19595" y="21600"/>
                    <a:pt x="20130" y="18581"/>
                    <a:pt x="20130" y="14856"/>
                  </a:cubicBezTo>
                  <a:lnTo>
                    <a:pt x="20130" y="8558"/>
                  </a:lnTo>
                  <a:lnTo>
                    <a:pt x="21600" y="6034"/>
                  </a:lnTo>
                  <a:lnTo>
                    <a:pt x="20043" y="4248"/>
                  </a:lnTo>
                  <a:cubicBezTo>
                    <a:pt x="19867" y="1762"/>
                    <a:pt x="19439" y="0"/>
                    <a:pt x="18936" y="0"/>
                  </a:cubicBezTo>
                  <a:lnTo>
                    <a:pt x="1194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Step 1. Compute “importance scores” for the rows of"/>
                <p:cNvSpPr txBox="1"/>
                <p:nvPr/>
              </p:nvSpPr>
              <p:spPr>
                <a:xfrm>
                  <a:off x="97742" y="170416"/>
                  <a:ext cx="7814289" cy="12951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Step 1. Compute “importance scores” for the rows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533" name="Step 1. Compute “importance scores” for the rows of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2" y="170416"/>
                  <a:ext cx="7814289" cy="1295123"/>
                </a:xfrm>
                <a:prstGeom prst="rect">
                  <a:avLst/>
                </a:prstGeom>
                <a:blipFill>
                  <a:blip r:embed="rId12"/>
                  <a:stretch>
                    <a:fillRect l="-1783" r="-3566" b="-291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8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535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36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0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3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4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5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6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47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4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13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3" animBg="1" advAuto="0"/>
      <p:bldP spid="510" grpId="4" animBg="1" advAuto="0"/>
      <p:bldP spid="511" grpId="2" animBg="1" advAuto="0"/>
      <p:bldP spid="512" grpId="1" animBg="1" advAuto="0"/>
      <p:bldP spid="517" grpId="6" animBg="1" advAuto="0"/>
      <p:bldP spid="527" grpId="8" animBg="1" advAuto="0"/>
      <p:bldP spid="530" grpId="7" animBg="1" advAuto="0"/>
      <p:bldP spid="534" grpId="5" animBg="1" advAuto="0"/>
      <p:bldP spid="548" grpId="10" animBg="1" advAuto="0"/>
      <p:bldP spid="549" grpId="9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552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p:sp>
        <p:nvSpPr>
          <p:cNvPr id="553" name="Rectangle"/>
          <p:cNvSpPr/>
          <p:nvPr/>
        </p:nvSpPr>
        <p:spPr>
          <a:xfrm rot="16200000">
            <a:off x="17614121" y="9839130"/>
            <a:ext cx="5331396" cy="1906824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4" name="Text"/>
              <p:cNvSpPr txBox="1"/>
              <p:nvPr/>
            </p:nvSpPr>
            <p:spPr>
              <a:xfrm>
                <a:off x="19837554" y="10095793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54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554" y="10095793"/>
                <a:ext cx="884531" cy="1371094"/>
              </a:xfrm>
              <a:prstGeom prst="rect">
                <a:avLst/>
              </a:prstGeom>
              <a:blipFill>
                <a:blip r:embed="rId2"/>
                <a:stretch>
                  <a:fillRect l="-26761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Non-oblivious/ Sampling"/>
          <p:cNvSpPr txBox="1"/>
          <p:nvPr/>
        </p:nvSpPr>
        <p:spPr>
          <a:xfrm>
            <a:off x="2186762" y="10081341"/>
            <a:ext cx="4486480" cy="138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>
              <a:defRPr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Non-oblivious/ Sampling</a:t>
            </a:r>
          </a:p>
        </p:txBody>
      </p:sp>
      <p:sp>
        <p:nvSpPr>
          <p:cNvPr id="556" name="Rounded Rectangle"/>
          <p:cNvSpPr/>
          <p:nvPr/>
        </p:nvSpPr>
        <p:spPr>
          <a:xfrm>
            <a:off x="1834154" y="9764555"/>
            <a:ext cx="5191696" cy="2020412"/>
          </a:xfrm>
          <a:prstGeom prst="roundRect">
            <a:avLst>
              <a:gd name="adj" fmla="val 27385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7" name="Text"/>
              <p:cNvSpPr txBox="1"/>
              <p:nvPr/>
            </p:nvSpPr>
            <p:spPr>
              <a:xfrm>
                <a:off x="18280278" y="7947730"/>
                <a:ext cx="614090" cy="9428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5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278" y="7947730"/>
                <a:ext cx="614090" cy="942850"/>
              </a:xfrm>
              <a:prstGeom prst="rect">
                <a:avLst/>
              </a:prstGeom>
              <a:blipFill>
                <a:blip r:embed="rId3"/>
                <a:stretch>
                  <a:fillRect l="-244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8" name="Text"/>
              <p:cNvSpPr txBox="1"/>
              <p:nvPr/>
            </p:nvSpPr>
            <p:spPr>
              <a:xfrm>
                <a:off x="18280278" y="8836730"/>
                <a:ext cx="614090" cy="9428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5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278" y="8836730"/>
                <a:ext cx="614090" cy="942850"/>
              </a:xfrm>
              <a:prstGeom prst="rect">
                <a:avLst/>
              </a:prstGeom>
              <a:blipFill>
                <a:blip r:embed="rId4"/>
                <a:stretch>
                  <a:fillRect l="-265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9" name="Text"/>
              <p:cNvSpPr txBox="1"/>
              <p:nvPr/>
            </p:nvSpPr>
            <p:spPr>
              <a:xfrm>
                <a:off x="18280278" y="12519730"/>
                <a:ext cx="614090" cy="94674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5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278" y="12519730"/>
                <a:ext cx="614090" cy="946746"/>
              </a:xfrm>
              <a:prstGeom prst="rect">
                <a:avLst/>
              </a:prstGeom>
              <a:blipFill>
                <a:blip r:embed="rId5"/>
                <a:stretch>
                  <a:fillRect l="-2244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Text"/>
              <p:cNvSpPr txBox="1"/>
              <p:nvPr/>
            </p:nvSpPr>
            <p:spPr>
              <a:xfrm>
                <a:off x="18374420" y="10614730"/>
                <a:ext cx="425806" cy="8538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6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4420" y="10614730"/>
                <a:ext cx="425806" cy="853849"/>
              </a:xfrm>
              <a:prstGeom prst="rect">
                <a:avLst/>
              </a:prstGeom>
              <a:blipFill>
                <a:blip r:embed="rId6"/>
                <a:stretch>
                  <a:fillRect l="-4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1" name="Rectangle"/>
          <p:cNvSpPr/>
          <p:nvPr/>
        </p:nvSpPr>
        <p:spPr>
          <a:xfrm>
            <a:off x="11014451" y="9579436"/>
            <a:ext cx="5331396" cy="2403808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2" name="Text"/>
              <p:cNvSpPr txBox="1"/>
              <p:nvPr/>
            </p:nvSpPr>
            <p:spPr>
              <a:xfrm>
                <a:off x="13326427" y="10084592"/>
                <a:ext cx="707442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6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427" y="10084592"/>
                <a:ext cx="707442" cy="1393497"/>
              </a:xfrm>
              <a:prstGeom prst="rect">
                <a:avLst/>
              </a:prstGeom>
              <a:blipFill>
                <a:blip r:embed="rId7"/>
                <a:stretch>
                  <a:fillRect l="-39286" t="-2703" r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" name="Square"/>
          <p:cNvSpPr/>
          <p:nvPr/>
        </p:nvSpPr>
        <p:spPr>
          <a:xfrm>
            <a:off x="11706905" y="9633941"/>
            <a:ext cx="254001" cy="2540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4" name="Square"/>
          <p:cNvSpPr/>
          <p:nvPr/>
        </p:nvSpPr>
        <p:spPr>
          <a:xfrm>
            <a:off x="12214905" y="9773143"/>
            <a:ext cx="254001" cy="25400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5" name="Square"/>
          <p:cNvSpPr/>
          <p:nvPr/>
        </p:nvSpPr>
        <p:spPr>
          <a:xfrm>
            <a:off x="13265943" y="10047150"/>
            <a:ext cx="254001" cy="25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6" name="Square"/>
          <p:cNvSpPr/>
          <p:nvPr/>
        </p:nvSpPr>
        <p:spPr>
          <a:xfrm>
            <a:off x="14685703" y="11266196"/>
            <a:ext cx="254001" cy="25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7" name="Square"/>
          <p:cNvSpPr/>
          <p:nvPr/>
        </p:nvSpPr>
        <p:spPr>
          <a:xfrm>
            <a:off x="14177281" y="11056111"/>
            <a:ext cx="254001" cy="2540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8" name="Square"/>
          <p:cNvSpPr/>
          <p:nvPr/>
        </p:nvSpPr>
        <p:spPr>
          <a:xfrm>
            <a:off x="15485803" y="11431296"/>
            <a:ext cx="254001" cy="2540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69" name="Square"/>
          <p:cNvSpPr/>
          <p:nvPr/>
        </p:nvSpPr>
        <p:spPr>
          <a:xfrm>
            <a:off x="15816003" y="11672596"/>
            <a:ext cx="254001" cy="25400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572" name="Group"/>
          <p:cNvGrpSpPr/>
          <p:nvPr/>
        </p:nvGrpSpPr>
        <p:grpSpPr>
          <a:xfrm>
            <a:off x="8071167" y="11633257"/>
            <a:ext cx="8323661" cy="1958579"/>
            <a:chOff x="0" y="-511968"/>
            <a:chExt cx="8323659" cy="1958578"/>
          </a:xfrm>
        </p:grpSpPr>
        <p:sp>
          <p:nvSpPr>
            <p:cNvPr id="570" name="Callout"/>
            <p:cNvSpPr/>
            <p:nvPr/>
          </p:nvSpPr>
          <p:spPr>
            <a:xfrm>
              <a:off x="0" y="-511969"/>
              <a:ext cx="8323660" cy="195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60" y="0"/>
                  </a:moveTo>
                  <a:lnTo>
                    <a:pt x="15760" y="5646"/>
                  </a:lnTo>
                  <a:lnTo>
                    <a:pt x="1281" y="5646"/>
                  </a:lnTo>
                  <a:cubicBezTo>
                    <a:pt x="574" y="5646"/>
                    <a:pt x="0" y="8084"/>
                    <a:pt x="0" y="11091"/>
                  </a:cubicBezTo>
                  <a:lnTo>
                    <a:pt x="0" y="16155"/>
                  </a:lnTo>
                  <a:cubicBezTo>
                    <a:pt x="0" y="19162"/>
                    <a:pt x="574" y="21600"/>
                    <a:pt x="1281" y="21600"/>
                  </a:cubicBezTo>
                  <a:lnTo>
                    <a:pt x="20320" y="21600"/>
                  </a:lnTo>
                  <a:cubicBezTo>
                    <a:pt x="21027" y="21600"/>
                    <a:pt x="21600" y="19162"/>
                    <a:pt x="21600" y="16155"/>
                  </a:cubicBezTo>
                  <a:lnTo>
                    <a:pt x="21600" y="11091"/>
                  </a:lnTo>
                  <a:cubicBezTo>
                    <a:pt x="21600" y="8084"/>
                    <a:pt x="21027" y="5646"/>
                    <a:pt x="20320" y="5646"/>
                  </a:cubicBezTo>
                  <a:lnTo>
                    <a:pt x="16561" y="5646"/>
                  </a:lnTo>
                  <a:lnTo>
                    <a:pt x="1616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71" name="Step 2. Sample rows proportionally to the importance scores"/>
            <p:cNvSpPr txBox="1"/>
            <p:nvPr/>
          </p:nvSpPr>
          <p:spPr>
            <a:xfrm>
              <a:off x="101575" y="38922"/>
              <a:ext cx="8120760" cy="1345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t>Step 2. Sample rows proportionally to the importance scores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9388094" y="7934857"/>
            <a:ext cx="8594726" cy="1521620"/>
            <a:chOff x="0" y="0"/>
            <a:chExt cx="8594725" cy="1521618"/>
          </a:xfrm>
        </p:grpSpPr>
        <p:sp>
          <p:nvSpPr>
            <p:cNvPr id="573" name="Callout"/>
            <p:cNvSpPr/>
            <p:nvPr/>
          </p:nvSpPr>
          <p:spPr>
            <a:xfrm>
              <a:off x="0" y="0"/>
              <a:ext cx="8594725" cy="152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4" y="0"/>
                  </a:moveTo>
                  <a:cubicBezTo>
                    <a:pt x="535" y="0"/>
                    <a:pt x="0" y="3019"/>
                    <a:pt x="0" y="6744"/>
                  </a:cubicBezTo>
                  <a:lnTo>
                    <a:pt x="0" y="14856"/>
                  </a:lnTo>
                  <a:cubicBezTo>
                    <a:pt x="0" y="18581"/>
                    <a:pt x="535" y="21600"/>
                    <a:pt x="1194" y="21600"/>
                  </a:cubicBezTo>
                  <a:lnTo>
                    <a:pt x="18936" y="21600"/>
                  </a:lnTo>
                  <a:cubicBezTo>
                    <a:pt x="19595" y="21600"/>
                    <a:pt x="20130" y="18581"/>
                    <a:pt x="20130" y="14856"/>
                  </a:cubicBezTo>
                  <a:lnTo>
                    <a:pt x="20130" y="8558"/>
                  </a:lnTo>
                  <a:lnTo>
                    <a:pt x="21600" y="6034"/>
                  </a:lnTo>
                  <a:lnTo>
                    <a:pt x="20043" y="4248"/>
                  </a:lnTo>
                  <a:cubicBezTo>
                    <a:pt x="19867" y="1762"/>
                    <a:pt x="19439" y="0"/>
                    <a:pt x="18936" y="0"/>
                  </a:cubicBezTo>
                  <a:lnTo>
                    <a:pt x="1194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4" name="Step 1. Compute “importance scores” for the rows of"/>
                <p:cNvSpPr txBox="1"/>
                <p:nvPr/>
              </p:nvSpPr>
              <p:spPr>
                <a:xfrm>
                  <a:off x="97742" y="170416"/>
                  <a:ext cx="7814289" cy="12951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Step 1. Compute “importance scores” for the rows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574" name="Step 1. Compute “importance scores” for the rows of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2" y="170416"/>
                  <a:ext cx="7814289" cy="1295123"/>
                </a:xfrm>
                <a:prstGeom prst="rect">
                  <a:avLst/>
                </a:prstGeom>
                <a:blipFill>
                  <a:blip r:embed="rId8"/>
                  <a:stretch>
                    <a:fillRect l="-1783" r="-3566" b="-291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6" name="Theorem (Leverage score sampling). For any  , there are probabilities   that sample   rows of   that forms an   subspace embedding with distortion  , with probability 99%."/>
              <p:cNvSpPr txBox="1"/>
              <p:nvPr/>
            </p:nvSpPr>
            <p:spPr>
              <a:xfrm>
                <a:off x="2334986" y="4326459"/>
                <a:ext cx="20194721" cy="28015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(Leverage score sampling).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, there are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dirty="0"/>
                  <a:t> that sample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rows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 that forms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endParaRPr lang="en-US" dirty="0"/>
              </a:p>
              <a:p>
                <a:pPr algn="l">
                  <a:defRPr sz="4400" spc="-44"/>
                </a:pPr>
                <a:endParaRPr lang="en-US" dirty="0"/>
              </a:p>
              <a:p>
                <a:pPr algn="l">
                  <a:defRPr sz="4400" spc="-44"/>
                </a:pPr>
                <a:r>
                  <a:rPr dirty="0"/>
                  <a:t>subspace embedding with distortion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, with probability 99%.</a:t>
                </a:r>
              </a:p>
            </p:txBody>
          </p:sp>
        </mc:Choice>
        <mc:Fallback>
          <p:sp>
            <p:nvSpPr>
              <p:cNvPr id="576" name="Theorem (Leverage score sampling). For any  , there are probabilities   that sample   rows of   that forms an   subspace embedding with distortion  , with probability 99%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86" y="4326459"/>
                <a:ext cx="20194721" cy="2801533"/>
              </a:xfrm>
              <a:prstGeom prst="rect">
                <a:avLst/>
              </a:prstGeom>
              <a:blipFill>
                <a:blip r:embed="rId9"/>
                <a:stretch>
                  <a:fillRect l="-1256" t="-81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7" name="Rounded Rectangle"/>
          <p:cNvSpPr/>
          <p:nvPr/>
        </p:nvSpPr>
        <p:spPr>
          <a:xfrm>
            <a:off x="2114371" y="3926190"/>
            <a:ext cx="20237430" cy="3555133"/>
          </a:xfrm>
          <a:prstGeom prst="roundRect">
            <a:avLst>
              <a:gd name="adj" fmla="val 1556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78" name="Rounded Rectangle"/>
          <p:cNvSpPr/>
          <p:nvPr/>
        </p:nvSpPr>
        <p:spPr>
          <a:xfrm>
            <a:off x="11275984" y="5003207"/>
            <a:ext cx="2901297" cy="606987"/>
          </a:xfrm>
          <a:prstGeom prst="roundRect">
            <a:avLst>
              <a:gd name="adj" fmla="val 17203"/>
            </a:avLst>
          </a:prstGeom>
          <a:ln w="1016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592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579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0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1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2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3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4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5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6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7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8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89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90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591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3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9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10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4" name="Rounded Rectangle"/>
          <p:cNvSpPr/>
          <p:nvPr/>
        </p:nvSpPr>
        <p:spPr>
          <a:xfrm>
            <a:off x="11624725" y="5966717"/>
            <a:ext cx="2806557" cy="734827"/>
          </a:xfrm>
          <a:prstGeom prst="roundRect">
            <a:avLst>
              <a:gd name="adj" fmla="val 15654"/>
            </a:avLst>
          </a:prstGeom>
          <a:ln w="1016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60975-AD5E-4BE5-98FB-BD04E612687B}"/>
              </a:ext>
            </a:extLst>
          </p:cNvPr>
          <p:cNvSpPr txBox="1"/>
          <p:nvPr/>
        </p:nvSpPr>
        <p:spPr>
          <a:xfrm>
            <a:off x="21537386" y="5306786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ctr" defTabSz="24384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400" b="0" i="0" u="none" strike="noStrike" cap="none" spc="-84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シック W3"/>
              <a:ea typeface="ヒラギノ角ゴシック W3"/>
              <a:cs typeface="ヒラギノ角ゴシック W3"/>
              <a:sym typeface="ヒラギノ角ゴシック W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1" animBg="1" advAuto="0"/>
      <p:bldP spid="594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597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0" name="Same row count ( ) vs distortion ( ) trade-off as the oblivious case...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9200" y="7910439"/>
                <a:ext cx="21948577" cy="4586362"/>
              </a:xfrm>
              <a:prstGeom prst="rect">
                <a:avLst/>
              </a:prstGeom>
            </p:spPr>
            <p:txBody>
              <a:bodyPr/>
              <a:lstStyle/>
              <a:p>
                <a:pPr marL="529717" indent="-529717" defTabSz="2365188">
                  <a:spcBef>
                    <a:spcPts val="2300"/>
                  </a:spcBef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Same row count (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t>) vs distortion (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t>) trade-off as the oblivious case...</a:t>
                </a:r>
              </a:p>
              <a:p>
                <a:pPr marL="529717" indent="-529717" defTabSz="2365188">
                  <a:spcBef>
                    <a:spcPts val="2300"/>
                  </a:spcBef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Generalizes to much better trade-offs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norms with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≠2</m:t>
                    </m:r>
                  </m:oMath>
                </a14:m>
                <a:r>
                  <a:t>!</a:t>
                </a:r>
              </a:p>
              <a:p>
                <a:pPr marL="1059434" lvl="1" indent="-529717" defTabSz="2365188">
                  <a:spcBef>
                    <a:spcPts val="2300"/>
                  </a:spcBef>
                  <a:buChar char="-"/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Oblivious: either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or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and only for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t>...</a:t>
                </a:r>
              </a:p>
              <a:p>
                <a:pPr marL="1059434" lvl="1" indent="-529717" defTabSz="2365188">
                  <a:spcBef>
                    <a:spcPts val="2300"/>
                  </a:spcBef>
                  <a:buChar char="-"/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Non-oblivious: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for any fixed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t>!</a:t>
                </a:r>
                <a:endParaRPr sz="4400"/>
              </a:p>
            </p:txBody>
          </p:sp>
        </mc:Choice>
        <mc:Fallback xmlns="">
          <p:sp>
            <p:nvSpPr>
              <p:cNvPr id="600" name="Same row count ( ) vs distortion ( ) trade-off as the oblivious case..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9200" y="7910439"/>
                <a:ext cx="21948577" cy="4586362"/>
              </a:xfrm>
              <a:prstGeom prst="rect">
                <a:avLst/>
              </a:prstGeom>
              <a:blipFill>
                <a:blip r:embed="rId3"/>
                <a:stretch>
                  <a:fillRect l="-2024" t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5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602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3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4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5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6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7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8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09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10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11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12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13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14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6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61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4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heorem (Leverage score sampling). For any  , there are probabilities   that sample   rows of   that forms an   subspace embedding with distortion  , with probability 99%.">
                <a:extLst>
                  <a:ext uri="{FF2B5EF4-FFF2-40B4-BE49-F238E27FC236}">
                    <a16:creationId xmlns:a16="http://schemas.microsoft.com/office/drawing/2014/main" id="{C24F547F-4BBC-EA04-BC8F-EF04E905703A}"/>
                  </a:ext>
                </a:extLst>
              </p:cNvPr>
              <p:cNvSpPr txBox="1"/>
              <p:nvPr/>
            </p:nvSpPr>
            <p:spPr>
              <a:xfrm>
                <a:off x="2334986" y="4326459"/>
                <a:ext cx="20194721" cy="28015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 (Leverage score sampling).</a:t>
                </a:r>
                <a:r>
                  <a:rPr dirty="0"/>
                  <a:t> For any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, there are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dirty="0"/>
                  <a:t> that sample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rows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dirty="0"/>
                  <a:t> that forms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endParaRPr lang="en-US" dirty="0"/>
              </a:p>
              <a:p>
                <a:pPr algn="l">
                  <a:defRPr sz="4400" spc="-44"/>
                </a:pPr>
                <a:endParaRPr lang="en-US" dirty="0"/>
              </a:p>
              <a:p>
                <a:pPr algn="l">
                  <a:defRPr sz="4400" spc="-44"/>
                </a:pPr>
                <a:r>
                  <a:rPr dirty="0"/>
                  <a:t>subspace embedding with distortion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, with probability 99%.</a:t>
                </a:r>
              </a:p>
            </p:txBody>
          </p:sp>
        </mc:Choice>
        <mc:Fallback>
          <p:sp>
            <p:nvSpPr>
              <p:cNvPr id="2" name="Theorem (Leverage score sampling). For any  , there are probabilities   that sample   rows of   that forms an   subspace embedding with distortion  , with probability 99%.">
                <a:extLst>
                  <a:ext uri="{FF2B5EF4-FFF2-40B4-BE49-F238E27FC236}">
                    <a16:creationId xmlns:a16="http://schemas.microsoft.com/office/drawing/2014/main" id="{C24F547F-4BBC-EA04-BC8F-EF04E9057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86" y="4326459"/>
                <a:ext cx="20194721" cy="2801533"/>
              </a:xfrm>
              <a:prstGeom prst="rect">
                <a:avLst/>
              </a:prstGeom>
              <a:blipFill>
                <a:blip r:embed="rId5"/>
                <a:stretch>
                  <a:fillRect l="-1256" t="-81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">
            <a:extLst>
              <a:ext uri="{FF2B5EF4-FFF2-40B4-BE49-F238E27FC236}">
                <a16:creationId xmlns:a16="http://schemas.microsoft.com/office/drawing/2014/main" id="{42BE73C2-E161-9457-A34D-3E23B6E27CE6}"/>
              </a:ext>
            </a:extLst>
          </p:cNvPr>
          <p:cNvSpPr/>
          <p:nvPr/>
        </p:nvSpPr>
        <p:spPr>
          <a:xfrm>
            <a:off x="2114371" y="3926190"/>
            <a:ext cx="20237430" cy="3555133"/>
          </a:xfrm>
          <a:prstGeom prst="roundRect">
            <a:avLst>
              <a:gd name="adj" fmla="val 1556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A7A1DB54-DB7C-5290-A1A4-235F7858BEF6}"/>
              </a:ext>
            </a:extLst>
          </p:cNvPr>
          <p:cNvSpPr/>
          <p:nvPr/>
        </p:nvSpPr>
        <p:spPr>
          <a:xfrm>
            <a:off x="11275984" y="5003207"/>
            <a:ext cx="2901297" cy="606987"/>
          </a:xfrm>
          <a:prstGeom prst="roundRect">
            <a:avLst>
              <a:gd name="adj" fmla="val 17203"/>
            </a:avLst>
          </a:prstGeom>
          <a:ln w="1016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67BDFF7C-62F1-5E45-F220-87CCED6E6F54}"/>
              </a:ext>
            </a:extLst>
          </p:cNvPr>
          <p:cNvSpPr/>
          <p:nvPr/>
        </p:nvSpPr>
        <p:spPr>
          <a:xfrm>
            <a:off x="11624725" y="5966717"/>
            <a:ext cx="2806557" cy="734827"/>
          </a:xfrm>
          <a:prstGeom prst="roundRect">
            <a:avLst>
              <a:gd name="adj" fmla="val 15654"/>
            </a:avLst>
          </a:prstGeom>
          <a:ln w="101600">
            <a:solidFill>
              <a:schemeClr val="accent4">
                <a:hueOff val="-1306536"/>
                <a:satOff val="-22407"/>
                <a:lumOff val="-89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620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Definition (Leverage scores). For   and  , the  th leverage score is"/>
              <p:cNvSpPr txBox="1"/>
              <p:nvPr/>
            </p:nvSpPr>
            <p:spPr>
              <a:xfrm>
                <a:off x="2428307" y="4199459"/>
                <a:ext cx="19609559" cy="16152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Definition (Leverage scores).</a:t>
                </a:r>
                <a:r>
                  <a:t>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, the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th leverage score is</a:t>
                </a:r>
              </a:p>
            </p:txBody>
          </p:sp>
        </mc:Choice>
        <mc:Fallback xmlns="">
          <p:sp>
            <p:nvSpPr>
              <p:cNvPr id="621" name="Definition (Leverage scores). For   and  , the  th leverage score i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07" y="4199459"/>
                <a:ext cx="19609559" cy="1615248"/>
              </a:xfrm>
              <a:prstGeom prst="rect">
                <a:avLst/>
              </a:prstGeom>
              <a:blipFill>
                <a:blip r:embed="rId2"/>
                <a:stretch>
                  <a:fillRect l="-1489" t="-156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Rounded Rectangle"/>
          <p:cNvSpPr/>
          <p:nvPr/>
        </p:nvSpPr>
        <p:spPr>
          <a:xfrm>
            <a:off x="2114371" y="3926190"/>
            <a:ext cx="20237430" cy="3555133"/>
          </a:xfrm>
          <a:prstGeom prst="roundRect">
            <a:avLst>
              <a:gd name="adj" fmla="val 1556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636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623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4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5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6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7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8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29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0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1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2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3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4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635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7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63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2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8" name="Text"/>
              <p:cNvSpPr txBox="1"/>
              <p:nvPr/>
            </p:nvSpPr>
            <p:spPr>
              <a:xfrm>
                <a:off x="8813570" y="5187496"/>
                <a:ext cx="5843316" cy="1872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400" spc="-44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lim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≠0</m:t>
                          </m:r>
                        </m:lim>
                      </m:limLow>
                      <m:f>
                        <m:f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p>
                            <m:sSup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p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sSubSup>
                            <m:sSubSup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70" y="5187496"/>
                <a:ext cx="5843316" cy="1872735"/>
              </a:xfrm>
              <a:prstGeom prst="rect">
                <a:avLst/>
              </a:prstGeom>
              <a:blipFill>
                <a:blip r:embed="rId4"/>
                <a:stretch>
                  <a:fillRect l="-1522" t="-87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1" name="Group"/>
          <p:cNvGrpSpPr/>
          <p:nvPr/>
        </p:nvGrpSpPr>
        <p:grpSpPr>
          <a:xfrm>
            <a:off x="13975014" y="5861073"/>
            <a:ext cx="4049318" cy="881858"/>
            <a:chOff x="-316268" y="-181749"/>
            <a:chExt cx="4049316" cy="881857"/>
          </a:xfrm>
        </p:grpSpPr>
        <p:sp>
          <p:nvSpPr>
            <p:cNvPr id="639" name="Callout"/>
            <p:cNvSpPr/>
            <p:nvPr/>
          </p:nvSpPr>
          <p:spPr>
            <a:xfrm>
              <a:off x="-316268" y="-181749"/>
              <a:ext cx="4049316" cy="88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9" y="0"/>
                  </a:moveTo>
                  <a:cubicBezTo>
                    <a:pt x="3894" y="0"/>
                    <a:pt x="3024" y="3273"/>
                    <a:pt x="2767" y="7699"/>
                  </a:cubicBezTo>
                  <a:lnTo>
                    <a:pt x="0" y="11033"/>
                  </a:lnTo>
                  <a:lnTo>
                    <a:pt x="2803" y="14416"/>
                  </a:lnTo>
                  <a:cubicBezTo>
                    <a:pt x="3097" y="18573"/>
                    <a:pt x="3936" y="21600"/>
                    <a:pt x="4939" y="21600"/>
                  </a:cubicBezTo>
                  <a:lnTo>
                    <a:pt x="19343" y="21600"/>
                  </a:lnTo>
                  <a:cubicBezTo>
                    <a:pt x="20590" y="21600"/>
                    <a:pt x="21600" y="16961"/>
                    <a:pt x="21600" y="11237"/>
                  </a:cubicBezTo>
                  <a:lnTo>
                    <a:pt x="21600" y="10363"/>
                  </a:lnTo>
                  <a:cubicBezTo>
                    <a:pt x="21600" y="4639"/>
                    <a:pt x="20590" y="0"/>
                    <a:pt x="19343" y="0"/>
                  </a:cubicBezTo>
                  <a:lnTo>
                    <a:pt x="4939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0" name="norm of"/>
                <p:cNvSpPr txBox="1"/>
                <p:nvPr/>
              </p:nvSpPr>
              <p:spPr>
                <a:xfrm>
                  <a:off x="379831" y="-108436"/>
                  <a:ext cx="3094753" cy="764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dirty="0"/>
                    <a:t> norm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</m:oMath>
                  </a14:m>
                  <a:endParaRPr dirty="0"/>
                </a:p>
              </p:txBody>
            </p:sp>
          </mc:Choice>
          <mc:Fallback>
            <p:sp>
              <p:nvSpPr>
                <p:cNvPr id="640" name="norm of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31" y="-108436"/>
                  <a:ext cx="3094753" cy="764920"/>
                </a:xfrm>
                <a:prstGeom prst="rect">
                  <a:avLst/>
                </a:prstGeom>
                <a:blipFill>
                  <a:blip r:embed="rId5"/>
                  <a:stretch>
                    <a:fillRect t="-1639" b="-983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4" name="Group"/>
          <p:cNvGrpSpPr/>
          <p:nvPr/>
        </p:nvGrpSpPr>
        <p:grpSpPr>
          <a:xfrm>
            <a:off x="13788441" y="4925593"/>
            <a:ext cx="7792679" cy="881858"/>
            <a:chOff x="-506809" y="0"/>
            <a:chExt cx="7792677" cy="881856"/>
          </a:xfrm>
        </p:grpSpPr>
        <p:sp>
          <p:nvSpPr>
            <p:cNvPr id="642" name="Callout"/>
            <p:cNvSpPr/>
            <p:nvPr/>
          </p:nvSpPr>
          <p:spPr>
            <a:xfrm>
              <a:off x="-506810" y="0"/>
              <a:ext cx="7785101" cy="88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0" y="0"/>
                  </a:moveTo>
                  <a:cubicBezTo>
                    <a:pt x="1981" y="0"/>
                    <a:pt x="1492" y="3978"/>
                    <a:pt x="1420" y="9099"/>
                  </a:cubicBezTo>
                  <a:lnTo>
                    <a:pt x="0" y="14008"/>
                  </a:lnTo>
                  <a:lnTo>
                    <a:pt x="1529" y="15787"/>
                  </a:lnTo>
                  <a:cubicBezTo>
                    <a:pt x="1721" y="19220"/>
                    <a:pt x="2117" y="21600"/>
                    <a:pt x="2580" y="21600"/>
                  </a:cubicBezTo>
                  <a:lnTo>
                    <a:pt x="20426" y="21600"/>
                  </a:lnTo>
                  <a:cubicBezTo>
                    <a:pt x="21075" y="21600"/>
                    <a:pt x="21600" y="16961"/>
                    <a:pt x="21600" y="11237"/>
                  </a:cubicBezTo>
                  <a:lnTo>
                    <a:pt x="21600" y="10363"/>
                  </a:lnTo>
                  <a:cubicBezTo>
                    <a:pt x="21600" y="4639"/>
                    <a:pt x="21075" y="0"/>
                    <a:pt x="20426" y="0"/>
                  </a:cubicBezTo>
                  <a:lnTo>
                    <a:pt x="258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3" name="Contribution of the  th coordinate"/>
                <p:cNvSpPr txBox="1"/>
                <p:nvPr/>
              </p:nvSpPr>
              <p:spPr>
                <a:xfrm>
                  <a:off x="19607" y="58468"/>
                  <a:ext cx="7266262" cy="764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Contribution of the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t>th coordinate</a:t>
                  </a:r>
                </a:p>
              </p:txBody>
            </p:sp>
          </mc:Choice>
          <mc:Fallback xmlns="">
            <p:sp>
              <p:nvSpPr>
                <p:cNvPr id="643" name="Contribution of the  th coordinat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" y="58468"/>
                  <a:ext cx="7266262" cy="764920"/>
                </a:xfrm>
                <a:prstGeom prst="rect">
                  <a:avLst/>
                </a:prstGeom>
                <a:blipFill>
                  <a:blip r:embed="rId6"/>
                  <a:stretch>
                    <a:fillRect l="-524" t="-1639" r="-349" b="-983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7" name="Group"/>
          <p:cNvGrpSpPr/>
          <p:nvPr/>
        </p:nvGrpSpPr>
        <p:grpSpPr>
          <a:xfrm>
            <a:off x="7554972" y="6572034"/>
            <a:ext cx="8266908" cy="2016920"/>
            <a:chOff x="0" y="-456803"/>
            <a:chExt cx="8266906" cy="2016918"/>
          </a:xfrm>
        </p:grpSpPr>
        <p:sp>
          <p:nvSpPr>
            <p:cNvPr id="645" name="Callout"/>
            <p:cNvSpPr/>
            <p:nvPr/>
          </p:nvSpPr>
          <p:spPr>
            <a:xfrm>
              <a:off x="0" y="-456804"/>
              <a:ext cx="8266907" cy="201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8" y="0"/>
                  </a:moveTo>
                  <a:lnTo>
                    <a:pt x="4544" y="4892"/>
                  </a:lnTo>
                  <a:lnTo>
                    <a:pt x="1200" y="4892"/>
                  </a:lnTo>
                  <a:cubicBezTo>
                    <a:pt x="537" y="4892"/>
                    <a:pt x="0" y="7093"/>
                    <a:pt x="0" y="9810"/>
                  </a:cubicBezTo>
                  <a:lnTo>
                    <a:pt x="0" y="16678"/>
                  </a:lnTo>
                  <a:cubicBezTo>
                    <a:pt x="0" y="19395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3" y="21600"/>
                    <a:pt x="21600" y="19395"/>
                    <a:pt x="21600" y="16678"/>
                  </a:cubicBezTo>
                  <a:lnTo>
                    <a:pt x="21600" y="9810"/>
                  </a:lnTo>
                  <a:cubicBezTo>
                    <a:pt x="21600" y="7093"/>
                    <a:pt x="21063" y="4892"/>
                    <a:pt x="20400" y="4892"/>
                  </a:cubicBezTo>
                  <a:lnTo>
                    <a:pt x="5293" y="4892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6" name="“Importance score”: largest fraction of   norm occupied by the  th coordinate"/>
                <p:cNvSpPr txBox="1"/>
                <p:nvPr/>
              </p:nvSpPr>
              <p:spPr>
                <a:xfrm>
                  <a:off x="285" y="118530"/>
                  <a:ext cx="8126552" cy="13230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“Importance score”: largest fraction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t> norm occupied by the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t>th coordinate</a:t>
                  </a:r>
                </a:p>
              </p:txBody>
            </p:sp>
          </mc:Choice>
          <mc:Fallback xmlns="">
            <p:sp>
              <p:nvSpPr>
                <p:cNvPr id="646" name="“Importance score”: largest fraction of   norm occupied by the  th coordinat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" y="118530"/>
                  <a:ext cx="8126552" cy="1323055"/>
                </a:xfrm>
                <a:prstGeom prst="rect">
                  <a:avLst/>
                </a:prstGeom>
                <a:blipFill>
                  <a:blip r:embed="rId7"/>
                  <a:stretch>
                    <a:fillRect l="-624" r="-2184" b="-94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8" name="Many generalizations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7711" y="8890397"/>
                <a:ext cx="21948578" cy="459019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Many generalizations: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sensitivity scores (Langberg—Schulman 2010)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Lewis weights (Lewis 1978)</a:t>
                </a:r>
              </a:p>
              <a:p>
                <a:pPr lvl="1">
                  <a:buChar char="-"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Online leverage scores (Cohen—Musco—Pachocki 2016)</a:t>
                </a:r>
              </a:p>
            </p:txBody>
          </p:sp>
        </mc:Choice>
        <mc:Fallback xmlns="">
          <p:sp>
            <p:nvSpPr>
              <p:cNvPr id="648" name="Many generalization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7711" y="8890397"/>
                <a:ext cx="21948578" cy="4590199"/>
              </a:xfrm>
              <a:prstGeom prst="rect">
                <a:avLst/>
              </a:prstGeom>
              <a:blipFill>
                <a:blip r:embed="rId8"/>
                <a:stretch>
                  <a:fillRect l="-2082" t="-1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9" name="Rounded Rectangle"/>
          <p:cNvSpPr/>
          <p:nvPr/>
        </p:nvSpPr>
        <p:spPr>
          <a:xfrm>
            <a:off x="2114370" y="10539960"/>
            <a:ext cx="4906915" cy="1115593"/>
          </a:xfrm>
          <a:prstGeom prst="roundRect">
            <a:avLst>
              <a:gd name="adj" fmla="val 44129"/>
            </a:avLst>
          </a:prstGeom>
          <a:ln w="1397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1" animBg="1" advAuto="0"/>
      <p:bldP spid="644" grpId="2" animBg="1" advAuto="0"/>
      <p:bldP spid="647" grpId="3" animBg="1" advAuto="0"/>
      <p:bldP spid="648" grpId="4" build="p" bldLvl="5" animBg="1" advAuto="0"/>
      <p:bldP spid="649" grpId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740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741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3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4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5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6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7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8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49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50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51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52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53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5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755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2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6" name="Question 3. Are there similar results for other loss functions?"/>
          <p:cNvSpPr txBox="1"/>
          <p:nvPr/>
        </p:nvSpPr>
        <p:spPr>
          <a:xfrm>
            <a:off x="1372132" y="3911851"/>
            <a:ext cx="9065685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400" spc="-44"/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Question 3. </a:t>
            </a:r>
            <a:r>
              <a:t>Are there similar results for other loss functions?</a:t>
            </a:r>
          </a:p>
        </p:txBody>
      </p:sp>
      <p:sp>
        <p:nvSpPr>
          <p:cNvPr id="757" name="Rounded Rectangle"/>
          <p:cNvSpPr/>
          <p:nvPr/>
        </p:nvSpPr>
        <p:spPr>
          <a:xfrm>
            <a:off x="1098372" y="3625465"/>
            <a:ext cx="9613207" cy="1959612"/>
          </a:xfrm>
          <a:prstGeom prst="roundRect">
            <a:avLst>
              <a:gd name="adj" fmla="val 1374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8" name="Text"/>
              <p:cNvSpPr txBox="1"/>
              <p:nvPr/>
            </p:nvSpPr>
            <p:spPr>
              <a:xfrm>
                <a:off x="11606872" y="3774989"/>
                <a:ext cx="6812132" cy="18799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400" spc="-44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limUpp>
                        <m:limUpp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75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72" y="3774989"/>
                <a:ext cx="6812132" cy="1879938"/>
              </a:xfrm>
              <a:prstGeom prst="rect">
                <a:avLst/>
              </a:prstGeom>
              <a:blipFill>
                <a:blip r:embed="rId3"/>
                <a:stretch>
                  <a:fillRect l="-2416" t="-60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9" name="There are many other loss functions used for linear regression...…"/>
          <p:cNvSpPr txBox="1">
            <a:spLocks noGrp="1"/>
          </p:cNvSpPr>
          <p:nvPr>
            <p:ph type="body" sz="half" idx="1"/>
          </p:nvPr>
        </p:nvSpPr>
        <p:spPr>
          <a:xfrm>
            <a:off x="1217711" y="6350397"/>
            <a:ext cx="21948578" cy="459019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There are many other loss functions used for linear regression...</a:t>
            </a:r>
          </a:p>
          <a:p>
            <a:pPr lvl="1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Huber/Tukey loss for robust statistics</a:t>
            </a:r>
          </a:p>
          <a:p>
            <a:pPr lvl="1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Logistic regression for classification</a:t>
            </a:r>
          </a:p>
        </p:txBody>
      </p:sp>
      <p:grpSp>
        <p:nvGrpSpPr>
          <p:cNvPr id="766" name="Group"/>
          <p:cNvGrpSpPr/>
          <p:nvPr/>
        </p:nvGrpSpPr>
        <p:grpSpPr>
          <a:xfrm>
            <a:off x="15059466" y="7523140"/>
            <a:ext cx="3307889" cy="2244713"/>
            <a:chOff x="0" y="0"/>
            <a:chExt cx="3307887" cy="2244712"/>
          </a:xfrm>
        </p:grpSpPr>
        <p:grpSp>
          <p:nvGrpSpPr>
            <p:cNvPr id="762" name="Group"/>
            <p:cNvGrpSpPr/>
            <p:nvPr/>
          </p:nvGrpSpPr>
          <p:grpSpPr>
            <a:xfrm>
              <a:off x="0" y="0"/>
              <a:ext cx="3307888" cy="2244713"/>
              <a:chOff x="0" y="0"/>
              <a:chExt cx="3307887" cy="2244712"/>
            </a:xfrm>
          </p:grpSpPr>
          <p:sp>
            <p:nvSpPr>
              <p:cNvPr id="760" name="Line"/>
              <p:cNvSpPr/>
              <p:nvPr/>
            </p:nvSpPr>
            <p:spPr>
              <a:xfrm flipV="1">
                <a:off x="1653943" y="0"/>
                <a:ext cx="1" cy="222899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  <p:sp>
            <p:nvSpPr>
              <p:cNvPr id="761" name="Line"/>
              <p:cNvSpPr/>
              <p:nvPr/>
            </p:nvSpPr>
            <p:spPr>
              <a:xfrm>
                <a:off x="0" y="2244712"/>
                <a:ext cx="3307888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</p:grpSp>
        <p:sp>
          <p:nvSpPr>
            <p:cNvPr id="763" name="Line"/>
            <p:cNvSpPr/>
            <p:nvPr/>
          </p:nvSpPr>
          <p:spPr>
            <a:xfrm flipV="1">
              <a:off x="2466704" y="139628"/>
              <a:ext cx="735372" cy="1387168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0" name="Connection Line"/>
            <p:cNvSpPr/>
            <p:nvPr/>
          </p:nvSpPr>
          <p:spPr>
            <a:xfrm>
              <a:off x="709588" y="1273273"/>
              <a:ext cx="1887844" cy="8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extrusionOk="0">
                  <a:moveTo>
                    <a:pt x="21600" y="0"/>
                  </a:moveTo>
                  <a:cubicBezTo>
                    <a:pt x="14597" y="21277"/>
                    <a:pt x="7397" y="21600"/>
                    <a:pt x="0" y="968"/>
                  </a:cubicBezTo>
                </a:path>
              </a:pathLst>
            </a:cu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79104" y="139627"/>
              <a:ext cx="735372" cy="1387169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15011570" y="10825140"/>
            <a:ext cx="3407433" cy="2244713"/>
            <a:chOff x="0" y="0"/>
            <a:chExt cx="3407432" cy="2244712"/>
          </a:xfrm>
        </p:grpSpPr>
        <p:grpSp>
          <p:nvGrpSpPr>
            <p:cNvPr id="769" name="Group"/>
            <p:cNvGrpSpPr/>
            <p:nvPr/>
          </p:nvGrpSpPr>
          <p:grpSpPr>
            <a:xfrm>
              <a:off x="47896" y="0"/>
              <a:ext cx="3307888" cy="2244713"/>
              <a:chOff x="0" y="0"/>
              <a:chExt cx="3307887" cy="2244712"/>
            </a:xfrm>
          </p:grpSpPr>
          <p:sp>
            <p:nvSpPr>
              <p:cNvPr id="767" name="Line"/>
              <p:cNvSpPr/>
              <p:nvPr/>
            </p:nvSpPr>
            <p:spPr>
              <a:xfrm flipV="1">
                <a:off x="1653943" y="0"/>
                <a:ext cx="1" cy="222899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  <p:sp>
            <p:nvSpPr>
              <p:cNvPr id="768" name="Line"/>
              <p:cNvSpPr/>
              <p:nvPr/>
            </p:nvSpPr>
            <p:spPr>
              <a:xfrm>
                <a:off x="0" y="2244712"/>
                <a:ext cx="3307888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</p:grpSp>
        <p:sp>
          <p:nvSpPr>
            <p:cNvPr id="770" name="Line"/>
            <p:cNvSpPr/>
            <p:nvPr/>
          </p:nvSpPr>
          <p:spPr>
            <a:xfrm>
              <a:off x="2628900" y="1298195"/>
              <a:ext cx="778533" cy="1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1" name="Connection Line"/>
            <p:cNvSpPr/>
            <p:nvPr/>
          </p:nvSpPr>
          <p:spPr>
            <a:xfrm>
              <a:off x="757485" y="1273273"/>
              <a:ext cx="1887844" cy="8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extrusionOk="0">
                  <a:moveTo>
                    <a:pt x="21600" y="0"/>
                  </a:moveTo>
                  <a:cubicBezTo>
                    <a:pt x="14597" y="21277"/>
                    <a:pt x="7397" y="21600"/>
                    <a:pt x="0" y="968"/>
                  </a:cubicBezTo>
                </a:path>
              </a:pathLst>
            </a:cu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0" y="1298195"/>
              <a:ext cx="778533" cy="1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p:grpSp>
        <p:nvGrpSpPr>
          <p:cNvPr id="779" name="Group"/>
          <p:cNvGrpSpPr/>
          <p:nvPr/>
        </p:nvGrpSpPr>
        <p:grpSpPr>
          <a:xfrm>
            <a:off x="7206130" y="10641240"/>
            <a:ext cx="3476314" cy="2428613"/>
            <a:chOff x="0" y="0"/>
            <a:chExt cx="3476312" cy="2428612"/>
          </a:xfrm>
        </p:grpSpPr>
        <p:grpSp>
          <p:nvGrpSpPr>
            <p:cNvPr id="776" name="Group"/>
            <p:cNvGrpSpPr/>
            <p:nvPr/>
          </p:nvGrpSpPr>
          <p:grpSpPr>
            <a:xfrm>
              <a:off x="0" y="183899"/>
              <a:ext cx="3307888" cy="2244714"/>
              <a:chOff x="0" y="0"/>
              <a:chExt cx="3307887" cy="2244712"/>
            </a:xfrm>
          </p:grpSpPr>
          <p:sp>
            <p:nvSpPr>
              <p:cNvPr id="774" name="Line"/>
              <p:cNvSpPr/>
              <p:nvPr/>
            </p:nvSpPr>
            <p:spPr>
              <a:xfrm flipV="1">
                <a:off x="1653943" y="0"/>
                <a:ext cx="1" cy="222899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  <p:sp>
            <p:nvSpPr>
              <p:cNvPr id="775" name="Line"/>
              <p:cNvSpPr/>
              <p:nvPr/>
            </p:nvSpPr>
            <p:spPr>
              <a:xfrm>
                <a:off x="0" y="2244712"/>
                <a:ext cx="3307888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</p:grpSp>
        <p:sp>
          <p:nvSpPr>
            <p:cNvPr id="777" name="Line"/>
            <p:cNvSpPr/>
            <p:nvPr/>
          </p:nvSpPr>
          <p:spPr>
            <a:xfrm flipV="1">
              <a:off x="3000524" y="-1"/>
              <a:ext cx="475789" cy="1083727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2" name="Connection Line"/>
            <p:cNvSpPr/>
            <p:nvPr/>
          </p:nvSpPr>
          <p:spPr>
            <a:xfrm>
              <a:off x="2794" y="1045903"/>
              <a:ext cx="3010012" cy="122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63" extrusionOk="0">
                  <a:moveTo>
                    <a:pt x="21600" y="0"/>
                  </a:moveTo>
                  <a:cubicBezTo>
                    <a:pt x="18615" y="15061"/>
                    <a:pt x="11415" y="21600"/>
                    <a:pt x="0" y="19617"/>
                  </a:cubicBezTo>
                </a:path>
              </a:pathLst>
            </a:cu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1" animBg="1" advAuto="0"/>
      <p:bldP spid="759" grpId="2" build="p" bldLvl="5" animBg="1" advAuto="0"/>
      <p:bldP spid="766" grpId="3" animBg="1" advAuto="0"/>
      <p:bldP spid="773" grpId="4" animBg="1" advAuto="0"/>
      <p:bldP spid="779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785" name="Non-oblivious Subspace Embed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Non-oblivious Subspace Embeddings</a:t>
            </a:r>
          </a:p>
        </p:txBody>
      </p:sp>
      <p:grpSp>
        <p:nvGrpSpPr>
          <p:cNvPr id="799" name="Group"/>
          <p:cNvGrpSpPr/>
          <p:nvPr/>
        </p:nvGrpSpPr>
        <p:grpSpPr>
          <a:xfrm>
            <a:off x="22234942" y="8099554"/>
            <a:ext cx="1784265" cy="5302979"/>
            <a:chOff x="0" y="0"/>
            <a:chExt cx="1784264" cy="5302978"/>
          </a:xfrm>
        </p:grpSpPr>
        <p:sp>
          <p:nvSpPr>
            <p:cNvPr id="786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7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8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89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0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1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2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3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4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5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6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7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798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0" name="Text"/>
              <p:cNvSpPr txBox="1"/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0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07" y="10102079"/>
                <a:ext cx="1477671" cy="1393497"/>
              </a:xfrm>
              <a:prstGeom prst="rect">
                <a:avLst/>
              </a:prstGeom>
              <a:blipFill>
                <a:blip r:embed="rId2"/>
                <a:stretch>
                  <a:fillRect l="-17949" t="-36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1" name="Question 3. Are there similar results for other loss functions?"/>
          <p:cNvSpPr txBox="1"/>
          <p:nvPr/>
        </p:nvSpPr>
        <p:spPr>
          <a:xfrm>
            <a:off x="1372132" y="3911851"/>
            <a:ext cx="9065685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400" spc="-44"/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Question 3. </a:t>
            </a:r>
            <a:r>
              <a:t>Are there similar results for other loss functions?</a:t>
            </a:r>
          </a:p>
        </p:txBody>
      </p:sp>
      <p:sp>
        <p:nvSpPr>
          <p:cNvPr id="802" name="Rounded Rectangle"/>
          <p:cNvSpPr/>
          <p:nvPr/>
        </p:nvSpPr>
        <p:spPr>
          <a:xfrm>
            <a:off x="1098372" y="3625465"/>
            <a:ext cx="9613207" cy="1959612"/>
          </a:xfrm>
          <a:prstGeom prst="roundRect">
            <a:avLst>
              <a:gd name="adj" fmla="val 1374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803" name="General losses with quadratic growth"/>
          <p:cNvSpPr txBox="1"/>
          <p:nvPr/>
        </p:nvSpPr>
        <p:spPr>
          <a:xfrm>
            <a:off x="1373473" y="7515888"/>
            <a:ext cx="1032181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/>
            </a:lvl1pPr>
          </a:lstStyle>
          <a:p>
            <a:r>
              <a:t>General losses with quadratic growth </a:t>
            </a:r>
          </a:p>
        </p:txBody>
      </p:sp>
      <p:sp>
        <p:nvSpPr>
          <p:cNvPr id="804" name="Rounded Rectangle"/>
          <p:cNvSpPr/>
          <p:nvPr/>
        </p:nvSpPr>
        <p:spPr>
          <a:xfrm>
            <a:off x="979086" y="7199102"/>
            <a:ext cx="11001504" cy="1293974"/>
          </a:xfrm>
          <a:prstGeom prst="roundRect">
            <a:avLst>
              <a:gd name="adj" fmla="val 4275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805" name="Huber loss"/>
          <p:cNvSpPr txBox="1"/>
          <p:nvPr/>
        </p:nvSpPr>
        <p:spPr>
          <a:xfrm>
            <a:off x="1373473" y="10309888"/>
            <a:ext cx="319341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/>
            </a:lvl1pPr>
          </a:lstStyle>
          <a:p>
            <a:r>
              <a:t>Huber loss</a:t>
            </a:r>
          </a:p>
        </p:txBody>
      </p:sp>
      <p:sp>
        <p:nvSpPr>
          <p:cNvPr id="806" name="Rounded Rectangle"/>
          <p:cNvSpPr/>
          <p:nvPr/>
        </p:nvSpPr>
        <p:spPr>
          <a:xfrm>
            <a:off x="979086" y="9993102"/>
            <a:ext cx="3982193" cy="1293974"/>
          </a:xfrm>
          <a:prstGeom prst="roundRect">
            <a:avLst>
              <a:gd name="adj" fmla="val 4275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813" name="Group"/>
          <p:cNvGrpSpPr/>
          <p:nvPr/>
        </p:nvGrpSpPr>
        <p:grpSpPr>
          <a:xfrm>
            <a:off x="6302098" y="9923252"/>
            <a:ext cx="3307889" cy="2244714"/>
            <a:chOff x="0" y="0"/>
            <a:chExt cx="3307887" cy="2244712"/>
          </a:xfrm>
        </p:grpSpPr>
        <p:grpSp>
          <p:nvGrpSpPr>
            <p:cNvPr id="809" name="Group"/>
            <p:cNvGrpSpPr/>
            <p:nvPr/>
          </p:nvGrpSpPr>
          <p:grpSpPr>
            <a:xfrm>
              <a:off x="0" y="0"/>
              <a:ext cx="3307888" cy="2244713"/>
              <a:chOff x="0" y="0"/>
              <a:chExt cx="3307887" cy="2244712"/>
            </a:xfrm>
          </p:grpSpPr>
          <p:sp>
            <p:nvSpPr>
              <p:cNvPr id="807" name="Line"/>
              <p:cNvSpPr/>
              <p:nvPr/>
            </p:nvSpPr>
            <p:spPr>
              <a:xfrm flipV="1">
                <a:off x="1653943" y="0"/>
                <a:ext cx="1" cy="222899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  <p:sp>
            <p:nvSpPr>
              <p:cNvPr id="808" name="Line"/>
              <p:cNvSpPr/>
              <p:nvPr/>
            </p:nvSpPr>
            <p:spPr>
              <a:xfrm>
                <a:off x="0" y="2244712"/>
                <a:ext cx="3307888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</p:grpSp>
        <p:sp>
          <p:nvSpPr>
            <p:cNvPr id="810" name="Line"/>
            <p:cNvSpPr/>
            <p:nvPr/>
          </p:nvSpPr>
          <p:spPr>
            <a:xfrm flipV="1">
              <a:off x="2466704" y="139628"/>
              <a:ext cx="735372" cy="1387168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21" name="Connection Line"/>
            <p:cNvSpPr/>
            <p:nvPr/>
          </p:nvSpPr>
          <p:spPr>
            <a:xfrm>
              <a:off x="709588" y="1273273"/>
              <a:ext cx="1887844" cy="89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extrusionOk="0">
                  <a:moveTo>
                    <a:pt x="21600" y="0"/>
                  </a:moveTo>
                  <a:cubicBezTo>
                    <a:pt x="14597" y="21277"/>
                    <a:pt x="7397" y="21600"/>
                    <a:pt x="0" y="968"/>
                  </a:cubicBezTo>
                </a:path>
              </a:pathLst>
            </a:cu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H="1" flipV="1">
              <a:off x="79104" y="139627"/>
              <a:ext cx="735372" cy="1387169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4" name="Text"/>
              <p:cNvSpPr txBox="1"/>
              <p:nvPr/>
            </p:nvSpPr>
            <p:spPr>
              <a:xfrm>
                <a:off x="13855989" y="7289421"/>
                <a:ext cx="6218247" cy="11133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5200" spc="-52">
                    <a:solidFill>
                      <a:schemeClr val="accent3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lim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814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989" y="7289421"/>
                <a:ext cx="6218247" cy="1113335"/>
              </a:xfrm>
              <a:prstGeom prst="rect">
                <a:avLst/>
              </a:prstGeom>
              <a:blipFill>
                <a:blip r:embed="rId3"/>
                <a:stretch>
                  <a:fillRect l="-1837" t="-17045" b="-159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5" name="Text"/>
              <p:cNvSpPr txBox="1"/>
              <p:nvPr/>
            </p:nvSpPr>
            <p:spPr>
              <a:xfrm>
                <a:off x="13799632" y="9988965"/>
                <a:ext cx="7999668" cy="13022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>
                <a:lvl1pPr algn="l">
                  <a:defRPr sz="5200" spc="-52">
                    <a:solidFill>
                      <a:schemeClr val="accent3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poly</m:t>
                      </m:r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  <m:rad>
                            <m:radPr>
                              <m:degHide m:val="on"/>
                              <m:ctrlPr>
                                <a:rPr sz="52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52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sup>
                      </m:sSup>
                      <m:r>
                        <a:rPr sz="5200" i="1">
                          <a:solidFill>
                            <a:srgbClr val="44B43B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sz="52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1.172</m:t>
                          </m:r>
                        </m:sup>
                      </m:sSup>
                    </m:oMath>
                  </m:oMathPara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815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632" y="9988965"/>
                <a:ext cx="7999668" cy="1302247"/>
              </a:xfrm>
              <a:prstGeom prst="rect">
                <a:avLst/>
              </a:prstGeom>
              <a:blipFill>
                <a:blip r:embed="rId4"/>
                <a:stretch>
                  <a:fillRect l="-1109" t="-9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6" name="Musco—Musco—Woodruff—Y 2022"/>
          <p:cNvSpPr txBox="1"/>
          <p:nvPr/>
        </p:nvSpPr>
        <p:spPr>
          <a:xfrm>
            <a:off x="13813998" y="6132768"/>
            <a:ext cx="1032181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400" spc="-44">
                <a:solidFill>
                  <a:schemeClr val="accent3"/>
                </a:solidFill>
              </a:defRPr>
            </a:lvl1pPr>
          </a:lstStyle>
          <a:p>
            <a:r>
              <a:t>Musco—Musco—Woodruff—Y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7" name="Text"/>
              <p:cNvSpPr txBox="1"/>
              <p:nvPr/>
            </p:nvSpPr>
            <p:spPr>
              <a:xfrm>
                <a:off x="11606872" y="3774989"/>
                <a:ext cx="5704538" cy="18799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400" spc="-44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limUpp>
                        <m:limUpp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1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72" y="3774989"/>
                <a:ext cx="5704538" cy="1879938"/>
              </a:xfrm>
              <a:prstGeom prst="rect">
                <a:avLst/>
              </a:prstGeom>
              <a:blipFill>
                <a:blip r:embed="rId5"/>
                <a:stretch>
                  <a:fillRect l="-2882" t="-6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0" name="Group"/>
          <p:cNvGrpSpPr/>
          <p:nvPr/>
        </p:nvGrpSpPr>
        <p:grpSpPr>
          <a:xfrm>
            <a:off x="12003802" y="11182329"/>
            <a:ext cx="8926910" cy="1122363"/>
            <a:chOff x="0" y="-310753"/>
            <a:chExt cx="8926909" cy="1122362"/>
          </a:xfrm>
        </p:grpSpPr>
        <p:sp>
          <p:nvSpPr>
            <p:cNvPr id="818" name="Callout"/>
            <p:cNvSpPr/>
            <p:nvPr/>
          </p:nvSpPr>
          <p:spPr>
            <a:xfrm>
              <a:off x="0" y="-310754"/>
              <a:ext cx="8926910" cy="1122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4" y="0"/>
                  </a:moveTo>
                  <a:lnTo>
                    <a:pt x="20223" y="5980"/>
                  </a:lnTo>
                  <a:lnTo>
                    <a:pt x="964" y="5980"/>
                  </a:lnTo>
                  <a:cubicBezTo>
                    <a:pt x="432" y="5980"/>
                    <a:pt x="0" y="9416"/>
                    <a:pt x="0" y="13649"/>
                  </a:cubicBezTo>
                  <a:lnTo>
                    <a:pt x="0" y="13939"/>
                  </a:lnTo>
                  <a:cubicBezTo>
                    <a:pt x="0" y="18172"/>
                    <a:pt x="432" y="21600"/>
                    <a:pt x="964" y="21600"/>
                  </a:cubicBezTo>
                  <a:lnTo>
                    <a:pt x="20636" y="21600"/>
                  </a:lnTo>
                  <a:cubicBezTo>
                    <a:pt x="21168" y="21600"/>
                    <a:pt x="21600" y="18172"/>
                    <a:pt x="21600" y="13939"/>
                  </a:cubicBezTo>
                  <a:lnTo>
                    <a:pt x="21600" y="13649"/>
                  </a:lnTo>
                  <a:cubicBezTo>
                    <a:pt x="21600" y="9947"/>
                    <a:pt x="21270" y="6851"/>
                    <a:pt x="20832" y="6133"/>
                  </a:cubicBezTo>
                  <a:lnTo>
                    <a:pt x="20524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9" name="I am very interested in improving this to"/>
                <p:cNvSpPr txBox="1"/>
                <p:nvPr/>
              </p:nvSpPr>
              <p:spPr>
                <a:xfrm>
                  <a:off x="186775" y="25305"/>
                  <a:ext cx="8595257" cy="713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I am very interested in improving this to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819" name="I am very interested in improving this 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75" y="25305"/>
                  <a:ext cx="8595257" cy="713999"/>
                </a:xfrm>
                <a:prstGeom prst="rect">
                  <a:avLst/>
                </a:prstGeom>
                <a:blipFill>
                  <a:blip r:embed="rId6"/>
                  <a:stretch>
                    <a:fillRect l="-1920" t="-5172" r="-591" b="-1379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" grpId="3" animBg="1" advAuto="0"/>
      <p:bldP spid="804" grpId="2" animBg="1" advAuto="0"/>
      <p:bldP spid="805" grpId="6" animBg="1" advAuto="0"/>
      <p:bldP spid="806" grpId="5" animBg="1" advAuto="0"/>
      <p:bldP spid="813" grpId="7" animBg="1" advAuto="0"/>
      <p:bldP spid="814" grpId="4" animBg="1" advAuto="0"/>
      <p:bldP spid="815" grpId="8" animBg="1" advAuto="0"/>
      <p:bldP spid="816" grpId="1" animBg="1" advAuto="0"/>
      <p:bldP spid="820" grpId="9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ubspace Embeddings and 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Subspace Embeddings and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4" name="Oblivious   subspace embeddings: high distortion and low distortion…"/>
              <p:cNvSpPr txBox="1">
                <a:spLocks noGrp="1"/>
              </p:cNvSpPr>
              <p:nvPr>
                <p:ph type="body" sz="half" idx="4294967295"/>
              </p:nvPr>
            </p:nvSpPr>
            <p:spPr>
              <a:xfrm>
                <a:off x="1217711" y="9217713"/>
                <a:ext cx="22703646" cy="3497998"/>
              </a:xfrm>
              <a:prstGeom prst="rect">
                <a:avLst/>
              </a:prstGeom>
            </p:spPr>
            <p:txBody>
              <a:bodyPr/>
              <a:lstStyle/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subspace embeddings: high distortion and low distortion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Non-oblivious subspace embeddings: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Lewis weight sampling, general losses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Applications: active learning, streaming computational geometry, low rank approximation</a:t>
                </a:r>
              </a:p>
            </p:txBody>
          </p:sp>
        </mc:Choice>
        <mc:Fallback>
          <p:sp>
            <p:nvSpPr>
              <p:cNvPr id="824" name="Oblivious   subspace embeddings: high distortion and low distor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1217711" y="9217713"/>
                <a:ext cx="22703646" cy="3497998"/>
              </a:xfrm>
              <a:prstGeom prst="rect">
                <a:avLst/>
              </a:prstGeom>
              <a:blipFill>
                <a:blip r:embed="rId2"/>
                <a:stretch>
                  <a:fillRect l="-1790" t="-13718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5" name="Rounded Rectangle"/>
          <p:cNvSpPr/>
          <p:nvPr/>
        </p:nvSpPr>
        <p:spPr>
          <a:xfrm>
            <a:off x="1489527" y="10783218"/>
            <a:ext cx="22431830" cy="908039"/>
          </a:xfrm>
          <a:prstGeom prst="roundRect">
            <a:avLst>
              <a:gd name="adj" fmla="val 3169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8" name="Active   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Active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828" name="Active   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9" name="Group"/>
          <p:cNvSpPr/>
          <p:nvPr/>
        </p:nvSpPr>
        <p:spPr>
          <a:xfrm>
            <a:off x="8969554" y="3238329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0" name="Text"/>
              <p:cNvSpPr txBox="1"/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3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blipFill>
                <a:blip r:embed="rId3"/>
                <a:stretch>
                  <a:fillRect l="-2451" t="-67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1" name="Active learning: machine learning, where label acquisition is the most expensive resource…"/>
          <p:cNvSpPr txBox="1">
            <a:spLocks noGrp="1"/>
          </p:cNvSpPr>
          <p:nvPr>
            <p:ph type="body" idx="1"/>
          </p:nvPr>
        </p:nvSpPr>
        <p:spPr>
          <a:xfrm>
            <a:off x="1217711" y="6350397"/>
            <a:ext cx="21948578" cy="6424217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Active learning: machine learning, where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label acquisition</a:t>
            </a:r>
            <a:r>
              <a:t> is the most expensive resource</a:t>
            </a:r>
          </a:p>
          <a:p>
            <a:pPr lvl="1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Labeling could require manual labor</a:t>
            </a:r>
          </a:p>
          <a:p>
            <a:pPr lvl="1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Labeling could require purchasing information</a:t>
            </a:r>
          </a:p>
          <a:p>
            <a:pPr lvl="1">
              <a:buChar char="-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Labeling could require involve an invasive medical procedure</a:t>
            </a:r>
          </a:p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Goal: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minimize the number of label entries</a:t>
            </a:r>
            <a:r>
              <a:t> that are read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4" name="Active   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Active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834" name="Active   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5" name="Rectangle"/>
          <p:cNvSpPr/>
          <p:nvPr/>
        </p:nvSpPr>
        <p:spPr>
          <a:xfrm rot="16200000">
            <a:off x="7712364" y="7635849"/>
            <a:ext cx="5331396" cy="190682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6" name="Text"/>
              <p:cNvSpPr txBox="1"/>
              <p:nvPr/>
            </p:nvSpPr>
            <p:spPr>
              <a:xfrm>
                <a:off x="9935797" y="7892512"/>
                <a:ext cx="884530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3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97" y="7892512"/>
                <a:ext cx="884530" cy="1371094"/>
              </a:xfrm>
              <a:prstGeom prst="rect">
                <a:avLst/>
              </a:prstGeom>
              <a:blipFill>
                <a:blip r:embed="rId3"/>
                <a:stretch>
                  <a:fillRect l="-28169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7" name="Rectangle"/>
          <p:cNvSpPr/>
          <p:nvPr/>
        </p:nvSpPr>
        <p:spPr>
          <a:xfrm rot="16200000">
            <a:off x="11939930" y="8443264"/>
            <a:ext cx="5331395" cy="291993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8" name="Text"/>
              <p:cNvSpPr txBox="1"/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blipFill>
                <a:blip r:embed="rId4"/>
                <a:stretch>
                  <a:fillRect l="-35714" t="-4587" r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" name="Rectangle"/>
          <p:cNvSpPr/>
          <p:nvPr/>
        </p:nvSpPr>
        <p:spPr>
          <a:xfrm rot="16200000">
            <a:off x="11086324" y="8432063"/>
            <a:ext cx="1910985" cy="29199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0" name="Text"/>
              <p:cNvSpPr txBox="1"/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4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1" name="Text"/>
              <p:cNvSpPr txBox="1"/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4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blipFill>
                <a:blip r:embed="rId6"/>
                <a:stretch>
                  <a:fillRect l="-102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2" name="Group"/>
          <p:cNvSpPr/>
          <p:nvPr/>
        </p:nvSpPr>
        <p:spPr>
          <a:xfrm>
            <a:off x="8969554" y="3483263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Text"/>
              <p:cNvSpPr txBox="1"/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4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blipFill>
                <a:blip r:embed="rId7"/>
                <a:stretch>
                  <a:fillRect l="-2451" t="-67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6" name="Group"/>
          <p:cNvGrpSpPr/>
          <p:nvPr/>
        </p:nvGrpSpPr>
        <p:grpSpPr>
          <a:xfrm>
            <a:off x="15438471" y="7496550"/>
            <a:ext cx="7426326" cy="1807370"/>
            <a:chOff x="-358775" y="0"/>
            <a:chExt cx="7426325" cy="1807368"/>
          </a:xfrm>
        </p:grpSpPr>
        <p:sp>
          <p:nvSpPr>
            <p:cNvPr id="844" name="Callout"/>
            <p:cNvSpPr/>
            <p:nvPr/>
          </p:nvSpPr>
          <p:spPr>
            <a:xfrm>
              <a:off x="-358775" y="0"/>
              <a:ext cx="7426325" cy="1807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0"/>
                  </a:moveTo>
                  <a:cubicBezTo>
                    <a:pt x="1594" y="0"/>
                    <a:pt x="1044" y="2263"/>
                    <a:pt x="1044" y="5056"/>
                  </a:cubicBezTo>
                  <a:lnTo>
                    <a:pt x="1044" y="11701"/>
                  </a:lnTo>
                  <a:lnTo>
                    <a:pt x="0" y="13281"/>
                  </a:lnTo>
                  <a:lnTo>
                    <a:pt x="1044" y="14860"/>
                  </a:lnTo>
                  <a:lnTo>
                    <a:pt x="1044" y="16544"/>
                  </a:lnTo>
                  <a:cubicBezTo>
                    <a:pt x="1044" y="19337"/>
                    <a:pt x="1594" y="21600"/>
                    <a:pt x="2274" y="21600"/>
                  </a:cubicBezTo>
                  <a:lnTo>
                    <a:pt x="20368" y="21600"/>
                  </a:lnTo>
                  <a:cubicBezTo>
                    <a:pt x="21048" y="21600"/>
                    <a:pt x="21600" y="19337"/>
                    <a:pt x="21600" y="16544"/>
                  </a:cubicBezTo>
                  <a:lnTo>
                    <a:pt x="21600" y="5056"/>
                  </a:lnTo>
                  <a:cubicBezTo>
                    <a:pt x="21600" y="2263"/>
                    <a:pt x="21048" y="0"/>
                    <a:pt x="20368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5" name="vector is hidden, and the algorithm has query access to it"/>
                <p:cNvSpPr txBox="1"/>
                <p:nvPr/>
              </p:nvSpPr>
              <p:spPr>
                <a:xfrm>
                  <a:off x="154052" y="26884"/>
                  <a:ext cx="6759446" cy="17161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a14:m>
                  <a:r>
                    <a:t> vector is hidden, and the algorithm has query access to it</a:t>
                  </a:r>
                </a:p>
              </p:txBody>
            </p:sp>
          </mc:Choice>
          <mc:Fallback xmlns="">
            <p:sp>
              <p:nvSpPr>
                <p:cNvPr id="845" name="vector is hidden, and the algorithm has query access to i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052" y="26884"/>
                  <a:ext cx="6759446" cy="1716162"/>
                </a:xfrm>
                <a:prstGeom prst="rect">
                  <a:avLst/>
                </a:prstGeom>
                <a:blipFill>
                  <a:blip r:embed="rId8"/>
                  <a:stretch>
                    <a:fillRect l="-1501" r="-150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9" name="Group"/>
          <p:cNvGrpSpPr/>
          <p:nvPr/>
        </p:nvGrpSpPr>
        <p:grpSpPr>
          <a:xfrm>
            <a:off x="934721" y="7962232"/>
            <a:ext cx="7922816" cy="1716161"/>
            <a:chOff x="0" y="0"/>
            <a:chExt cx="7922815" cy="1716160"/>
          </a:xfrm>
        </p:grpSpPr>
        <p:sp>
          <p:nvSpPr>
            <p:cNvPr id="847" name="Callout"/>
            <p:cNvSpPr/>
            <p:nvPr/>
          </p:nvSpPr>
          <p:spPr>
            <a:xfrm>
              <a:off x="0" y="290350"/>
              <a:ext cx="7922816" cy="1135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3" y="0"/>
                  </a:moveTo>
                  <a:cubicBezTo>
                    <a:pt x="516" y="0"/>
                    <a:pt x="0" y="3603"/>
                    <a:pt x="0" y="8048"/>
                  </a:cubicBezTo>
                  <a:lnTo>
                    <a:pt x="0" y="13552"/>
                  </a:lnTo>
                  <a:cubicBezTo>
                    <a:pt x="0" y="17997"/>
                    <a:pt x="516" y="21600"/>
                    <a:pt x="1153" y="21600"/>
                  </a:cubicBezTo>
                  <a:lnTo>
                    <a:pt x="18890" y="21600"/>
                  </a:lnTo>
                  <a:cubicBezTo>
                    <a:pt x="19527" y="21600"/>
                    <a:pt x="20043" y="17997"/>
                    <a:pt x="20043" y="13552"/>
                  </a:cubicBezTo>
                  <a:lnTo>
                    <a:pt x="20043" y="12065"/>
                  </a:lnTo>
                  <a:lnTo>
                    <a:pt x="21600" y="9551"/>
                  </a:lnTo>
                  <a:lnTo>
                    <a:pt x="20028" y="7021"/>
                  </a:lnTo>
                  <a:cubicBezTo>
                    <a:pt x="19955" y="3066"/>
                    <a:pt x="19476" y="0"/>
                    <a:pt x="18890" y="0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8" name="The algorithm has full access to"/>
                <p:cNvSpPr txBox="1"/>
                <p:nvPr/>
              </p:nvSpPr>
              <p:spPr>
                <a:xfrm>
                  <a:off x="208615" y="0"/>
                  <a:ext cx="6968130" cy="17161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The algorithm has full access to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848" name="The algorithm has full access 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15" y="0"/>
                  <a:ext cx="6968130" cy="1716161"/>
                </a:xfrm>
                <a:prstGeom prst="rect">
                  <a:avLst/>
                </a:prstGeom>
                <a:blipFill>
                  <a:blip r:embed="rId9"/>
                  <a:stretch>
                    <a:fillRect l="-2732" r="-109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0" name="Question. How many entries of   need to be read?"/>
              <p:cNvSpPr txBox="1"/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How many entries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need to be read?</a:t>
                </a:r>
              </a:p>
            </p:txBody>
          </p:sp>
        </mc:Choice>
        <mc:Fallback>
          <p:sp>
            <p:nvSpPr>
              <p:cNvPr id="850" name="Question. How many entries of   need to be read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blipFill>
                <a:blip r:embed="rId10"/>
                <a:stretch>
                  <a:fillRect l="-1894" t="-31148" b="-131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1" name="Rounded Rectangle"/>
          <p:cNvSpPr/>
          <p:nvPr/>
        </p:nvSpPr>
        <p:spPr>
          <a:xfrm>
            <a:off x="6343596" y="11736832"/>
            <a:ext cx="14574461" cy="1418937"/>
          </a:xfrm>
          <a:prstGeom prst="roundRect">
            <a:avLst>
              <a:gd name="adj" fmla="val 21562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" grpId="2" animBg="1" advAuto="0"/>
      <p:bldP spid="849" grpId="1" animBg="1" advAuto="0"/>
      <p:bldP spid="850" grpId="4" animBg="1" advAuto="0"/>
      <p:bldP spid="851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4" name="Active   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Active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854" name="Active   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5" name="Rectangle"/>
          <p:cNvSpPr/>
          <p:nvPr/>
        </p:nvSpPr>
        <p:spPr>
          <a:xfrm rot="16200000">
            <a:off x="7712364" y="7635849"/>
            <a:ext cx="5331396" cy="1906823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6" name="Text"/>
              <p:cNvSpPr txBox="1"/>
              <p:nvPr/>
            </p:nvSpPr>
            <p:spPr>
              <a:xfrm>
                <a:off x="9935797" y="7892512"/>
                <a:ext cx="884530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5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97" y="7892512"/>
                <a:ext cx="884530" cy="1371094"/>
              </a:xfrm>
              <a:prstGeom prst="rect">
                <a:avLst/>
              </a:prstGeom>
              <a:blipFill>
                <a:blip r:embed="rId3"/>
                <a:stretch>
                  <a:fillRect l="-28169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7" name="Rectangle"/>
          <p:cNvSpPr/>
          <p:nvPr/>
        </p:nvSpPr>
        <p:spPr>
          <a:xfrm rot="16200000">
            <a:off x="11939930" y="8443264"/>
            <a:ext cx="5331395" cy="291993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8" name="Text"/>
              <p:cNvSpPr txBox="1"/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5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blipFill>
                <a:blip r:embed="rId4"/>
                <a:stretch>
                  <a:fillRect l="-35714" t="-4587" r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9" name="Rectangle"/>
          <p:cNvSpPr/>
          <p:nvPr/>
        </p:nvSpPr>
        <p:spPr>
          <a:xfrm rot="16200000">
            <a:off x="11086324" y="8432063"/>
            <a:ext cx="1910985" cy="29199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0" name="Text"/>
              <p:cNvSpPr txBox="1"/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6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1" name="Text"/>
              <p:cNvSpPr txBox="1"/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6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blipFill>
                <a:blip r:embed="rId6"/>
                <a:stretch>
                  <a:fillRect l="-102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2" name="Group"/>
          <p:cNvSpPr/>
          <p:nvPr/>
        </p:nvSpPr>
        <p:spPr>
          <a:xfrm>
            <a:off x="8969554" y="3483263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3" name="Text"/>
              <p:cNvSpPr txBox="1"/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6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blipFill>
                <a:blip r:embed="rId7"/>
                <a:stretch>
                  <a:fillRect l="-2451" t="-67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4" name="Question. How many entries of   need to be read?"/>
              <p:cNvSpPr txBox="1"/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How many entries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need to be read?</a:t>
                </a:r>
              </a:p>
            </p:txBody>
          </p:sp>
        </mc:Choice>
        <mc:Fallback>
          <p:sp>
            <p:nvSpPr>
              <p:cNvPr id="864" name="Question. How many entries of   need to be read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blipFill>
                <a:blip r:embed="rId8"/>
                <a:stretch>
                  <a:fillRect l="-1894" t="-31148" b="-131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5" name="Rounded Rectangle"/>
          <p:cNvSpPr/>
          <p:nvPr/>
        </p:nvSpPr>
        <p:spPr>
          <a:xfrm>
            <a:off x="6343596" y="11736832"/>
            <a:ext cx="14574461" cy="1418937"/>
          </a:xfrm>
          <a:prstGeom prst="roundRect">
            <a:avLst>
              <a:gd name="adj" fmla="val 21562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874" name="Group"/>
          <p:cNvGrpSpPr/>
          <p:nvPr/>
        </p:nvGrpSpPr>
        <p:grpSpPr>
          <a:xfrm>
            <a:off x="3202122" y="7387357"/>
            <a:ext cx="5331396" cy="2403808"/>
            <a:chOff x="0" y="0"/>
            <a:chExt cx="5331394" cy="2403806"/>
          </a:xfrm>
        </p:grpSpPr>
        <p:sp>
          <p:nvSpPr>
            <p:cNvPr id="866" name="Rectangle"/>
            <p:cNvSpPr/>
            <p:nvPr/>
          </p:nvSpPr>
          <p:spPr>
            <a:xfrm>
              <a:off x="0" y="0"/>
              <a:ext cx="5331395" cy="2403807"/>
            </a:xfrm>
            <a:prstGeom prst="rect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7" name="Text"/>
                <p:cNvSpPr txBox="1"/>
                <p:nvPr/>
              </p:nvSpPr>
              <p:spPr>
                <a:xfrm>
                  <a:off x="2311975" y="505155"/>
                  <a:ext cx="707442" cy="13934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867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975" y="505155"/>
                  <a:ext cx="707442" cy="1393497"/>
                </a:xfrm>
                <a:prstGeom prst="rect">
                  <a:avLst/>
                </a:prstGeom>
                <a:blipFill>
                  <a:blip r:embed="rId9"/>
                  <a:stretch>
                    <a:fillRect l="-38596" t="-3604" r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8" name="Square"/>
            <p:cNvSpPr/>
            <p:nvPr/>
          </p:nvSpPr>
          <p:spPr>
            <a:xfrm>
              <a:off x="692453" y="54504"/>
              <a:ext cx="254001" cy="254001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69" name="Square"/>
            <p:cNvSpPr/>
            <p:nvPr/>
          </p:nvSpPr>
          <p:spPr>
            <a:xfrm>
              <a:off x="1200453" y="193706"/>
              <a:ext cx="254001" cy="25400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70" name="Square"/>
            <p:cNvSpPr/>
            <p:nvPr/>
          </p:nvSpPr>
          <p:spPr>
            <a:xfrm>
              <a:off x="2251491" y="467713"/>
              <a:ext cx="254001" cy="254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71" name="Square"/>
            <p:cNvSpPr/>
            <p:nvPr/>
          </p:nvSpPr>
          <p:spPr>
            <a:xfrm>
              <a:off x="3671251" y="1686759"/>
              <a:ext cx="254001" cy="254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72" name="Square"/>
            <p:cNvSpPr/>
            <p:nvPr/>
          </p:nvSpPr>
          <p:spPr>
            <a:xfrm>
              <a:off x="3162830" y="1476674"/>
              <a:ext cx="254001" cy="254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73" name="Square"/>
            <p:cNvSpPr/>
            <p:nvPr/>
          </p:nvSpPr>
          <p:spPr>
            <a:xfrm>
              <a:off x="4471351" y="1851859"/>
              <a:ext cx="254001" cy="254001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576567" y="5417199"/>
            <a:ext cx="5877323" cy="1863726"/>
            <a:chOff x="0" y="0"/>
            <a:chExt cx="5877321" cy="1863725"/>
          </a:xfrm>
        </p:grpSpPr>
        <p:sp>
          <p:nvSpPr>
            <p:cNvPr id="875" name="Callout"/>
            <p:cNvSpPr/>
            <p:nvPr/>
          </p:nvSpPr>
          <p:spPr>
            <a:xfrm>
              <a:off x="0" y="0"/>
              <a:ext cx="5877322" cy="186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5" y="0"/>
                  </a:moveTo>
                  <a:cubicBezTo>
                    <a:pt x="696" y="0"/>
                    <a:pt x="0" y="2195"/>
                    <a:pt x="0" y="4903"/>
                  </a:cubicBezTo>
                  <a:lnTo>
                    <a:pt x="0" y="12152"/>
                  </a:lnTo>
                  <a:cubicBezTo>
                    <a:pt x="0" y="14861"/>
                    <a:pt x="696" y="17056"/>
                    <a:pt x="1555" y="17056"/>
                  </a:cubicBezTo>
                  <a:lnTo>
                    <a:pt x="14805" y="17056"/>
                  </a:lnTo>
                  <a:lnTo>
                    <a:pt x="15290" y="21600"/>
                  </a:lnTo>
                  <a:lnTo>
                    <a:pt x="15776" y="17056"/>
                  </a:lnTo>
                  <a:lnTo>
                    <a:pt x="20045" y="17056"/>
                  </a:lnTo>
                  <a:cubicBezTo>
                    <a:pt x="20904" y="17056"/>
                    <a:pt x="21600" y="14861"/>
                    <a:pt x="21600" y="12152"/>
                  </a:cubicBezTo>
                  <a:lnTo>
                    <a:pt x="21600" y="4903"/>
                  </a:lnTo>
                  <a:cubicBezTo>
                    <a:pt x="21600" y="2195"/>
                    <a:pt x="20904" y="0"/>
                    <a:pt x="20045" y="0"/>
                  </a:cubicBezTo>
                  <a:lnTo>
                    <a:pt x="1555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6" name="Sampling-based   subspace embedding for"/>
                <p:cNvSpPr txBox="1"/>
                <p:nvPr/>
              </p:nvSpPr>
              <p:spPr>
                <a:xfrm>
                  <a:off x="32767" y="58133"/>
                  <a:ext cx="5751922" cy="13483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Sampling-based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t> subspace embedding for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876" name="Sampling-based   subspace embedding fo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7" y="58133"/>
                  <a:ext cx="5751922" cy="1348356"/>
                </a:xfrm>
                <a:prstGeom prst="rect">
                  <a:avLst/>
                </a:prstGeom>
                <a:blipFill>
                  <a:blip r:embed="rId10"/>
                  <a:stretch>
                    <a:fillRect l="-1542" b="-186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2" animBg="1" advAuto="0"/>
      <p:bldP spid="877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198" name="Numerical linear algebra [pre 2000’s]: deterministic algorithms for solving linear algebra to machine preci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Numerical linear algebra</a:t>
            </a:r>
            <a:r>
              <a:t> [pre 2000’s]: </a:t>
            </a:r>
            <a:r>
              <a:rPr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</a:rPr>
              <a:t>deterministic</a:t>
            </a:r>
            <a:r>
              <a:t> algorithms for solving linear algebra to </a:t>
            </a:r>
            <a:r>
              <a:rPr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</a:rPr>
              <a:t>machine precision</a:t>
            </a:r>
          </a:p>
          <a:p>
            <a:pPr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Randomized numerical linear algebra</a:t>
            </a:r>
            <a:r>
              <a:t> [2000’s]: </a:t>
            </a:r>
            <a:r>
              <a:rPr>
                <a:solidFill>
                  <a:schemeClr val="accent4">
                    <a:hueOff val="-1306536"/>
                    <a:satOff val="-22407"/>
                    <a:lumOff val="-8954"/>
                  </a:schemeClr>
                </a:solidFill>
              </a:rPr>
              <a:t>randomized approximation</a:t>
            </a:r>
            <a:r>
              <a:t> algorithms for numerical linear algebra</a:t>
            </a:r>
          </a:p>
          <a:p>
            <a:pPr lvl="2">
              <a:buChar char="-"/>
              <a:defRPr sz="40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Randomized: succeed every time → succeed with 99% probability</a:t>
            </a:r>
          </a:p>
          <a:p>
            <a:pPr lvl="2">
              <a:buChar char="-"/>
              <a:defRPr sz="40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Approximation: solve exactly → solve up to (small) error</a:t>
            </a:r>
          </a:p>
          <a:p>
            <a:pPr lvl="2">
              <a:buChar char="-"/>
              <a:defRPr sz="40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This flexibility leads to extraordinary improvements in efficiency!</a:t>
            </a:r>
            <a:r>
              <a:t> </a:t>
            </a:r>
          </a:p>
          <a:p>
            <a:pPr lvl="2">
              <a:buChar char="-"/>
              <a:defRPr sz="40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t>Key techniques: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sampling</a:t>
            </a:r>
            <a:r>
              <a:t>,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sketching</a:t>
            </a:r>
            <a:r>
              <a:t>, and </a:t>
            </a: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optimization</a:t>
            </a:r>
          </a:p>
        </p:txBody>
      </p:sp>
      <p:sp>
        <p:nvSpPr>
          <p:cNvPr id="199" name="Randomized Numerical Linear Algebr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Randomized Numerical Linear Algebra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roup"/>
          <p:cNvGrpSpPr/>
          <p:nvPr/>
        </p:nvGrpSpPr>
        <p:grpSpPr>
          <a:xfrm>
            <a:off x="9485929" y="5951979"/>
            <a:ext cx="1784266" cy="5302980"/>
            <a:chOff x="0" y="0"/>
            <a:chExt cx="1784264" cy="5302978"/>
          </a:xfrm>
        </p:grpSpPr>
        <p:sp>
          <p:nvSpPr>
            <p:cNvPr id="879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0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1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2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3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4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5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6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7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8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89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90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891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93" name="Text"/>
              <p:cNvSpPr txBox="1"/>
              <p:nvPr/>
            </p:nvSpPr>
            <p:spPr>
              <a:xfrm>
                <a:off x="9780694" y="7954504"/>
                <a:ext cx="1477672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9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694" y="7954504"/>
                <a:ext cx="1477672" cy="1393497"/>
              </a:xfrm>
              <a:prstGeom prst="rect">
                <a:avLst/>
              </a:prstGeom>
              <a:blipFill>
                <a:blip r:embed="rId2"/>
                <a:stretch>
                  <a:fillRect l="-16102" t="-36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4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5" name="Active   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Active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895" name="Active   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6" name="Rectangle"/>
          <p:cNvSpPr/>
          <p:nvPr/>
        </p:nvSpPr>
        <p:spPr>
          <a:xfrm rot="16200000">
            <a:off x="11939930" y="8443264"/>
            <a:ext cx="5331395" cy="291993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7" name="Text"/>
              <p:cNvSpPr txBox="1"/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9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07" y="7892512"/>
                <a:ext cx="707442" cy="1371094"/>
              </a:xfrm>
              <a:prstGeom prst="rect">
                <a:avLst/>
              </a:prstGeom>
              <a:blipFill>
                <a:blip r:embed="rId4"/>
                <a:stretch>
                  <a:fillRect l="-35714" t="-4587" r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8" name="Rectangle"/>
          <p:cNvSpPr/>
          <p:nvPr/>
        </p:nvSpPr>
        <p:spPr>
          <a:xfrm rot="16200000">
            <a:off x="11086324" y="8432063"/>
            <a:ext cx="1910985" cy="29199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9" name="Text"/>
              <p:cNvSpPr txBox="1"/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89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966" y="7892512"/>
                <a:ext cx="647701" cy="1307088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0" name="Text"/>
              <p:cNvSpPr txBox="1"/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0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258" y="7816059"/>
                <a:ext cx="845059" cy="1168403"/>
              </a:xfrm>
              <a:prstGeom prst="rect">
                <a:avLst/>
              </a:prstGeom>
              <a:blipFill>
                <a:blip r:embed="rId6"/>
                <a:stretch>
                  <a:fillRect l="-102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" name="Group"/>
          <p:cNvSpPr/>
          <p:nvPr/>
        </p:nvSpPr>
        <p:spPr>
          <a:xfrm>
            <a:off x="8969554" y="3483263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2" name="Text"/>
              <p:cNvSpPr txBox="1"/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0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20" y="3617373"/>
                <a:ext cx="5163960" cy="1673648"/>
              </a:xfrm>
              <a:prstGeom prst="rect">
                <a:avLst/>
              </a:prstGeom>
              <a:blipFill>
                <a:blip r:embed="rId7"/>
                <a:stretch>
                  <a:fillRect l="-2451" t="-67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3" name="Question. How many entries of   need to be read?"/>
              <p:cNvSpPr txBox="1"/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How many entries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need to be read?</a:t>
                </a:r>
              </a:p>
            </p:txBody>
          </p:sp>
        </mc:Choice>
        <mc:Fallback>
          <p:sp>
            <p:nvSpPr>
              <p:cNvPr id="903" name="Question. How many entries of   need to be read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85" y="12116100"/>
                <a:ext cx="14070084" cy="766574"/>
              </a:xfrm>
              <a:prstGeom prst="rect">
                <a:avLst/>
              </a:prstGeom>
              <a:blipFill>
                <a:blip r:embed="rId8"/>
                <a:stretch>
                  <a:fillRect l="-1894" t="-31148" b="-131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4" name="Rounded Rectangle"/>
          <p:cNvSpPr/>
          <p:nvPr/>
        </p:nvSpPr>
        <p:spPr>
          <a:xfrm>
            <a:off x="6343596" y="11736832"/>
            <a:ext cx="14574461" cy="1418937"/>
          </a:xfrm>
          <a:prstGeom prst="roundRect">
            <a:avLst>
              <a:gd name="adj" fmla="val 21562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910" name="Group"/>
          <p:cNvGrpSpPr/>
          <p:nvPr/>
        </p:nvGrpSpPr>
        <p:grpSpPr>
          <a:xfrm>
            <a:off x="13146011" y="6064939"/>
            <a:ext cx="969633" cy="5093500"/>
            <a:chOff x="0" y="0"/>
            <a:chExt cx="969632" cy="5093498"/>
          </a:xfrm>
        </p:grpSpPr>
        <p:sp>
          <p:nvSpPr>
            <p:cNvPr id="905" name="Line"/>
            <p:cNvSpPr/>
            <p:nvPr/>
          </p:nvSpPr>
          <p:spPr>
            <a:xfrm>
              <a:off x="0" y="0"/>
              <a:ext cx="969633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0" y="972039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0" y="3045799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0" y="4558640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0" y="5093498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3" name="Active   Linear Regression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726440">
                  <a:defRPr sz="3872" b="0" spc="-3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Active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Linear Regression</a:t>
                </a:r>
                <a:endParaRPr sz="4400"/>
              </a:p>
            </p:txBody>
          </p:sp>
        </mc:Choice>
        <mc:Fallback xmlns="">
          <p:sp>
            <p:nvSpPr>
              <p:cNvPr id="913" name="Active   Linear Regress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433" b="-1044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4" name=":   (Chen—Price 2019)…"/>
              <p:cNvSpPr/>
              <p:nvPr/>
            </p:nvSpPr>
            <p:spPr>
              <a:xfrm>
                <a:off x="11384589" y="4158460"/>
                <a:ext cx="13247904" cy="84836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(Chen—Price 2019)</a:t>
                </a:r>
              </a:p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m:rPr>
                            <m:sty m:val="p"/>
                          </m:r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(Chen—</a:t>
                </a:r>
                <a:r>
                  <a:rPr dirty="0" err="1"/>
                  <a:t>Derezinski</a:t>
                </a:r>
                <a:r>
                  <a:rPr dirty="0"/>
                  <a:t>, </a:t>
                </a:r>
                <a:r>
                  <a:rPr dirty="0" err="1"/>
                  <a:t>Parulekar</a:t>
                </a:r>
                <a:r>
                  <a:rPr dirty="0"/>
                  <a:t>—</a:t>
                </a:r>
                <a:r>
                  <a:rPr dirty="0" err="1"/>
                  <a:t>Parulekar</a:t>
                </a:r>
                <a:r>
                  <a:rPr dirty="0"/>
                  <a:t>—Price 2021)</a:t>
                </a:r>
              </a:p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1&lt;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(Chen—</a:t>
                </a:r>
                <a:r>
                  <a:rPr dirty="0" err="1"/>
                  <a:t>Derezinski</a:t>
                </a:r>
                <a:r>
                  <a:rPr dirty="0"/>
                  <a:t> 2021)</a:t>
                </a:r>
              </a:p>
              <a:p>
                <a:pPr algn="l" defTabSz="2438338">
                  <a:lnSpc>
                    <a:spcPct val="90000"/>
                  </a:lnSpc>
                  <a:spcBef>
                    <a:spcPts val="2400"/>
                  </a:spcBef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2&lt;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m:rPr>
                            <m:sty m:val="p"/>
                          </m:r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(Woodruff—Y 2023)</a:t>
                </a:r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914" name=":   (Chen—Price 2019)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9" y="4158460"/>
                <a:ext cx="13247904" cy="8483601"/>
              </a:xfrm>
              <a:prstGeom prst="rect">
                <a:avLst/>
              </a:prstGeom>
              <a:blipFill>
                <a:blip r:embed="rId3"/>
                <a:stretch>
                  <a:fillRect l="-2778" t="-3886" r="-47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5" name="(Musco—Musco—Woodruff—Y 2022)"/>
              <p:cNvSpPr txBox="1"/>
              <p:nvPr/>
            </p:nvSpPr>
            <p:spPr>
              <a:xfrm>
                <a:off x="11569958" y="8072828"/>
                <a:ext cx="13247904" cy="16286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m:rPr>
                            <m:sty m:val="p"/>
                          </m:r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(</a:t>
                </a:r>
                <a:r>
                  <a:rPr dirty="0" err="1"/>
                  <a:t>Musco</a:t>
                </a:r>
                <a:r>
                  <a:rPr dirty="0"/>
                  <a:t>—</a:t>
                </a:r>
                <a:r>
                  <a:rPr dirty="0" err="1"/>
                  <a:t>Musco</a:t>
                </a:r>
                <a:r>
                  <a:rPr dirty="0"/>
                  <a:t>—Woodruff—Y 2022)</a:t>
                </a:r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915" name="(Musco—Musco—Woodruff—Y 2022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958" y="8072828"/>
                <a:ext cx="13247904" cy="1628691"/>
              </a:xfrm>
              <a:prstGeom prst="rect">
                <a:avLst/>
              </a:prstGeom>
              <a:blipFill>
                <a:blip r:embed="rId4"/>
                <a:stretch>
                  <a:fillRect l="-1054" t="-85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6" name="Dingbat X"/>
          <p:cNvSpPr/>
          <p:nvPr/>
        </p:nvSpPr>
        <p:spPr>
          <a:xfrm>
            <a:off x="15401623" y="7064381"/>
            <a:ext cx="854762" cy="101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930" name="Group"/>
          <p:cNvGrpSpPr/>
          <p:nvPr/>
        </p:nvGrpSpPr>
        <p:grpSpPr>
          <a:xfrm>
            <a:off x="3897929" y="5951979"/>
            <a:ext cx="1784266" cy="5302980"/>
            <a:chOff x="0" y="0"/>
            <a:chExt cx="1784264" cy="5302978"/>
          </a:xfrm>
        </p:grpSpPr>
        <p:sp>
          <p:nvSpPr>
            <p:cNvPr id="917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18" name="Rectangle"/>
            <p:cNvSpPr/>
            <p:nvPr/>
          </p:nvSpPr>
          <p:spPr>
            <a:xfrm rot="16200000">
              <a:off x="780643" y="328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19" name="Rectangle"/>
            <p:cNvSpPr/>
            <p:nvPr/>
          </p:nvSpPr>
          <p:spPr>
            <a:xfrm rot="16200000">
              <a:off x="780643" y="277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0" name="Rectangle"/>
            <p:cNvSpPr/>
            <p:nvPr/>
          </p:nvSpPr>
          <p:spPr>
            <a:xfrm rot="16200000">
              <a:off x="780643" y="2267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1" name="Rectangle"/>
            <p:cNvSpPr/>
            <p:nvPr/>
          </p:nvSpPr>
          <p:spPr>
            <a:xfrm rot="16200000">
              <a:off x="780643" y="1759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2" name="Rectangle"/>
            <p:cNvSpPr/>
            <p:nvPr/>
          </p:nvSpPr>
          <p:spPr>
            <a:xfrm rot="16200000">
              <a:off x="780643" y="1251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3" name="Rectangle"/>
            <p:cNvSpPr/>
            <p:nvPr/>
          </p:nvSpPr>
          <p:spPr>
            <a:xfrm rot="16200000">
              <a:off x="780643" y="743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4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5" name="Rectangle"/>
            <p:cNvSpPr/>
            <p:nvPr/>
          </p:nvSpPr>
          <p:spPr>
            <a:xfrm rot="16200000">
              <a:off x="780643" y="-272644"/>
              <a:ext cx="222979" cy="178426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6" name="Rectangle"/>
            <p:cNvSpPr/>
            <p:nvPr/>
          </p:nvSpPr>
          <p:spPr>
            <a:xfrm rot="16200000">
              <a:off x="780643" y="-780644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7" name="Rectangle"/>
            <p:cNvSpPr/>
            <p:nvPr/>
          </p:nvSpPr>
          <p:spPr>
            <a:xfrm rot="16200000">
              <a:off x="780643" y="4299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8" name="Rectangle"/>
            <p:cNvSpPr/>
            <p:nvPr/>
          </p:nvSpPr>
          <p:spPr>
            <a:xfrm rot="16200000">
              <a:off x="780643" y="235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29" name="Rectangle"/>
            <p:cNvSpPr/>
            <p:nvPr/>
          </p:nvSpPr>
          <p:spPr>
            <a:xfrm rot="16200000">
              <a:off x="780643" y="3791356"/>
              <a:ext cx="222979" cy="1784266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1" name="Text"/>
              <p:cNvSpPr txBox="1"/>
              <p:nvPr/>
            </p:nvSpPr>
            <p:spPr>
              <a:xfrm>
                <a:off x="4192694" y="7954504"/>
                <a:ext cx="1477672" cy="13934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3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4" y="7954504"/>
                <a:ext cx="1477672" cy="1393497"/>
              </a:xfrm>
              <a:prstGeom prst="rect">
                <a:avLst/>
              </a:prstGeom>
              <a:blipFill>
                <a:blip r:embed="rId5"/>
                <a:stretch>
                  <a:fillRect l="-17094" t="-36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2" name="Rectangle"/>
          <p:cNvSpPr/>
          <p:nvPr/>
        </p:nvSpPr>
        <p:spPr>
          <a:xfrm rot="16200000">
            <a:off x="6351930" y="8443264"/>
            <a:ext cx="5331395" cy="291993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3" name="Text"/>
              <p:cNvSpPr txBox="1"/>
              <p:nvPr/>
            </p:nvSpPr>
            <p:spPr>
              <a:xfrm>
                <a:off x="8663907" y="7892512"/>
                <a:ext cx="707442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3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907" y="7892512"/>
                <a:ext cx="707442" cy="1371094"/>
              </a:xfrm>
              <a:prstGeom prst="rect">
                <a:avLst/>
              </a:prstGeom>
              <a:blipFill>
                <a:blip r:embed="rId6"/>
                <a:stretch>
                  <a:fillRect l="-35714" t="-4587" r="-17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4" name="Rectangle"/>
          <p:cNvSpPr/>
          <p:nvPr/>
        </p:nvSpPr>
        <p:spPr>
          <a:xfrm rot="16200000">
            <a:off x="5498324" y="8432063"/>
            <a:ext cx="1910985" cy="29199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5" name="Text"/>
              <p:cNvSpPr txBox="1"/>
              <p:nvPr/>
            </p:nvSpPr>
            <p:spPr>
              <a:xfrm>
                <a:off x="6129966" y="7892512"/>
                <a:ext cx="647701" cy="13070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35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966" y="7892512"/>
                <a:ext cx="647701" cy="1307088"/>
              </a:xfrm>
              <a:prstGeom prst="rect">
                <a:avLst/>
              </a:prstGeom>
              <a:blipFill>
                <a:blip r:embed="rId7"/>
                <a:stretch>
                  <a:fillRect l="-2692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Text"/>
              <p:cNvSpPr txBox="1"/>
              <p:nvPr/>
            </p:nvSpPr>
            <p:spPr>
              <a:xfrm>
                <a:off x="7298258" y="7816059"/>
                <a:ext cx="845059" cy="11684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3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58" y="7816059"/>
                <a:ext cx="845059" cy="1168403"/>
              </a:xfrm>
              <a:prstGeom prst="rect">
                <a:avLst/>
              </a:prstGeom>
              <a:blipFill>
                <a:blip r:embed="rId8"/>
                <a:stretch>
                  <a:fillRect l="-102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7" name="Group"/>
          <p:cNvSpPr/>
          <p:nvPr/>
        </p:nvSpPr>
        <p:spPr>
          <a:xfrm>
            <a:off x="3381554" y="3173018"/>
            <a:ext cx="6444892" cy="1941868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8" name="Text"/>
              <p:cNvSpPr txBox="1"/>
              <p:nvPr/>
            </p:nvSpPr>
            <p:spPr>
              <a:xfrm>
                <a:off x="4022020" y="3617373"/>
                <a:ext cx="5163960" cy="16736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020" y="3617373"/>
                <a:ext cx="5163960" cy="1673648"/>
              </a:xfrm>
              <a:prstGeom prst="rect">
                <a:avLst/>
              </a:prstGeom>
              <a:blipFill>
                <a:blip r:embed="rId9"/>
                <a:stretch>
                  <a:fillRect l="-2451" t="-67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9" name="Question. How many entries of   need to be read?"/>
              <p:cNvSpPr txBox="1"/>
              <p:nvPr/>
            </p:nvSpPr>
            <p:spPr>
              <a:xfrm>
                <a:off x="1007785" y="12116100"/>
                <a:ext cx="14070084" cy="7665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How many entries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need to be read?</a:t>
                </a:r>
              </a:p>
            </p:txBody>
          </p:sp>
        </mc:Choice>
        <mc:Fallback>
          <p:sp>
            <p:nvSpPr>
              <p:cNvPr id="939" name="Question. How many entries of   need to be read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85" y="12116100"/>
                <a:ext cx="14070084" cy="766574"/>
              </a:xfrm>
              <a:prstGeom prst="rect">
                <a:avLst/>
              </a:prstGeom>
              <a:blipFill>
                <a:blip r:embed="rId10"/>
                <a:stretch>
                  <a:fillRect l="-1894" t="-31148" b="-1311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0" name="Rounded Rectangle"/>
          <p:cNvSpPr/>
          <p:nvPr/>
        </p:nvSpPr>
        <p:spPr>
          <a:xfrm>
            <a:off x="755596" y="11736832"/>
            <a:ext cx="14574461" cy="1418937"/>
          </a:xfrm>
          <a:prstGeom prst="roundRect">
            <a:avLst>
              <a:gd name="adj" fmla="val 21562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946" name="Group"/>
          <p:cNvGrpSpPr/>
          <p:nvPr/>
        </p:nvGrpSpPr>
        <p:grpSpPr>
          <a:xfrm>
            <a:off x="7558011" y="6064939"/>
            <a:ext cx="969633" cy="5093500"/>
            <a:chOff x="0" y="0"/>
            <a:chExt cx="969632" cy="5093498"/>
          </a:xfrm>
        </p:grpSpPr>
        <p:sp>
          <p:nvSpPr>
            <p:cNvPr id="941" name="Line"/>
            <p:cNvSpPr/>
            <p:nvPr/>
          </p:nvSpPr>
          <p:spPr>
            <a:xfrm>
              <a:off x="0" y="0"/>
              <a:ext cx="969633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0" y="972039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0" y="3045799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0" y="4558640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0" y="5093498"/>
              <a:ext cx="96963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1" build="p" bldLvl="5" animBg="1" advAuto="0"/>
      <p:bldP spid="915" grpId="3" animBg="1" advAuto="0"/>
      <p:bldP spid="91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949" name="Streaming Löwner—John Ellipsoi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Streaming Löwner—John Ellipsoids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0" name="Question. Can Löwner—John ellipsoids be maintained in   bits of space?"/>
              <p:cNvSpPr txBox="1"/>
              <p:nvPr/>
            </p:nvSpPr>
            <p:spPr>
              <a:xfrm>
                <a:off x="638801" y="11690577"/>
                <a:ext cx="11836436" cy="16109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Question.</a:t>
                </a:r>
                <a:r>
                  <a:t> Can Löwner—John ellipsoids be maintained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bits of space?</a:t>
                </a:r>
              </a:p>
            </p:txBody>
          </p:sp>
        </mc:Choice>
        <mc:Fallback xmlns="">
          <p:sp>
            <p:nvSpPr>
              <p:cNvPr id="950" name="Question. Can Löwner—John ellipsoids be maintained in   bits of space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01" y="11690577"/>
                <a:ext cx="11836436" cy="1610921"/>
              </a:xfrm>
              <a:prstGeom prst="rect">
                <a:avLst/>
              </a:prstGeom>
              <a:blipFill>
                <a:blip r:embed="rId2"/>
                <a:stretch>
                  <a:fillRect l="-2465" t="-15625" r="-25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1" name="Rounded Rectangle"/>
          <p:cNvSpPr/>
          <p:nvPr/>
        </p:nvSpPr>
        <p:spPr>
          <a:xfrm>
            <a:off x="386611" y="11311309"/>
            <a:ext cx="12340816" cy="2149971"/>
          </a:xfrm>
          <a:prstGeom prst="roundRect">
            <a:avLst>
              <a:gd name="adj" fmla="val 14230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954" name="Group"/>
          <p:cNvGrpSpPr/>
          <p:nvPr/>
        </p:nvGrpSpPr>
        <p:grpSpPr>
          <a:xfrm>
            <a:off x="369324" y="4313174"/>
            <a:ext cx="11186300" cy="1674697"/>
            <a:chOff x="0" y="0"/>
            <a:chExt cx="11186298" cy="1674695"/>
          </a:xfrm>
        </p:grpSpPr>
        <p:sp>
          <p:nvSpPr>
            <p:cNvPr id="952" name="Callout"/>
            <p:cNvSpPr/>
            <p:nvPr/>
          </p:nvSpPr>
          <p:spPr>
            <a:xfrm>
              <a:off x="423601" y="289998"/>
              <a:ext cx="10227072" cy="138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0" y="0"/>
                  </a:moveTo>
                  <a:cubicBezTo>
                    <a:pt x="412" y="0"/>
                    <a:pt x="0" y="3041"/>
                    <a:pt x="0" y="6791"/>
                  </a:cubicBezTo>
                  <a:cubicBezTo>
                    <a:pt x="0" y="10542"/>
                    <a:pt x="412" y="13583"/>
                    <a:pt x="920" y="13583"/>
                  </a:cubicBezTo>
                  <a:lnTo>
                    <a:pt x="9883" y="13583"/>
                  </a:lnTo>
                  <a:lnTo>
                    <a:pt x="10177" y="21600"/>
                  </a:lnTo>
                  <a:lnTo>
                    <a:pt x="10470" y="13583"/>
                  </a:lnTo>
                  <a:lnTo>
                    <a:pt x="20680" y="13583"/>
                  </a:lnTo>
                  <a:cubicBezTo>
                    <a:pt x="21188" y="13583"/>
                    <a:pt x="21600" y="10542"/>
                    <a:pt x="21600" y="6791"/>
                  </a:cubicBezTo>
                  <a:cubicBezTo>
                    <a:pt x="21600" y="3041"/>
                    <a:pt x="21188" y="0"/>
                    <a:pt x="20680" y="0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953" name="Want the “largest” ellipsoid enclosed in polytope"/>
            <p:cNvSpPr txBox="1"/>
            <p:nvPr/>
          </p:nvSpPr>
          <p:spPr>
            <a:xfrm>
              <a:off x="0" y="0"/>
              <a:ext cx="11186299" cy="1444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t>Want the “largest” ellipsoid enclosed in polytope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5" name="Agarwal—Har-Peled—Varadarajan 2004:   bits…"/>
              <p:cNvSpPr/>
              <p:nvPr/>
            </p:nvSpPr>
            <p:spPr>
              <a:xfrm>
                <a:off x="11945411" y="3726341"/>
                <a:ext cx="11836437" cy="32444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Agarwal—Har-Peled—Varadarajan 2004: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t> bits</a:t>
                </a:r>
              </a:p>
              <a:p>
                <a:pPr marL="546100" indent="-546100" algn="l" defTabSz="2438338">
                  <a:lnSpc>
                    <a:spcPct val="90000"/>
                  </a:lnSpc>
                  <a:spcBef>
                    <a:spcPts val="2400"/>
                  </a:spcBef>
                  <a:buSzPct val="150000"/>
                  <a:buChar char="•"/>
                  <a:defRPr sz="4400" spc="0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Woodruff—Y 2022: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4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bits</a:t>
                </a:r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955" name="Agarwal—Har-Peled—Varadarajan 2004:   bit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5411" y="3726341"/>
                <a:ext cx="11836437" cy="3244491"/>
              </a:xfrm>
              <a:prstGeom prst="rect">
                <a:avLst/>
              </a:prstGeom>
              <a:blipFill>
                <a:blip r:embed="rId3"/>
                <a:stretch>
                  <a:fillRect l="-3859" t="-16342" r="-332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Approach: select a subset of constraints…"/>
              <p:cNvSpPr txBox="1"/>
              <p:nvPr/>
            </p:nvSpPr>
            <p:spPr>
              <a:xfrm>
                <a:off x="10022217" y="7031736"/>
                <a:ext cx="14890153" cy="32297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marL="546100" indent="-546100" algn="l">
                  <a:buSzPct val="150000"/>
                  <a:buChar char="•"/>
                  <a:defRPr sz="4400" spc="-44">
                    <a:solidFill>
                      <a:schemeClr val="accent3"/>
                    </a:solidFill>
                  </a:defRPr>
                </a:pPr>
                <a:r>
                  <a:t>Approach: select a subset of constraints</a:t>
                </a:r>
              </a:p>
              <a:p>
                <a:pPr marL="546100" indent="-546100" algn="l">
                  <a:buSzPct val="150000"/>
                  <a:buChar char="•"/>
                  <a:defRPr sz="4400" spc="-44">
                    <a:solidFill>
                      <a:schemeClr val="accent3"/>
                    </a:solidFill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Techniques:</a:t>
                </a:r>
                <a:r>
                  <a:t> use leverage scores to...</a:t>
                </a:r>
              </a:p>
              <a:p>
                <a:pPr marL="1092200" lvl="1" indent="-546100" algn="l">
                  <a:buSzPct val="150000"/>
                  <a:buChar char="-"/>
                  <a:defRPr sz="4400" spc="-44">
                    <a:solidFill>
                      <a:schemeClr val="accent3"/>
                    </a:solidFill>
                  </a:defRPr>
                </a:pPr>
                <a:r>
                  <a:t>test if ellipsoid respects a new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  <a:p>
                <a:pPr marL="1092200" lvl="1" indent="-546100" algn="l">
                  <a:buSzPct val="150000"/>
                  <a:buChar char="-"/>
                  <a:defRPr sz="4400" spc="-44">
                    <a:solidFill>
                      <a:schemeClr val="accent3"/>
                    </a:solidFill>
                  </a:defRPr>
                </a:pPr>
                <a:r>
                  <a:t>bound # of times we keep a new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sz="44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956" name="Approach: select a subset of constraint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17" y="7031736"/>
                <a:ext cx="14890153" cy="3229799"/>
              </a:xfrm>
              <a:prstGeom prst="rect">
                <a:avLst/>
              </a:prstGeom>
              <a:blipFill>
                <a:blip r:embed="rId4"/>
                <a:stretch>
                  <a:fillRect l="-3495" t="-196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7" name="Text"/>
              <p:cNvSpPr txBox="1"/>
              <p:nvPr/>
            </p:nvSpPr>
            <p:spPr>
              <a:xfrm>
                <a:off x="19379745" y="9996448"/>
                <a:ext cx="2914813" cy="1872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92500"/>
              </a:bodyPr>
              <a:lstStyle>
                <a:lvl1pPr>
                  <a:defRPr sz="4400" spc="-44">
                    <a:solidFill>
                      <a:schemeClr val="accent3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𝑠𝑢𝑝</m:t>
                          </m:r>
                        </m:e>
                        <m:lim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𝐄𝐱</m:t>
                          </m:r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≠0</m:t>
                          </m:r>
                        </m:lim>
                      </m:limLow>
                      <m:f>
                        <m:fPr>
                          <m:ctrlP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p>
                            <m:sSupPr>
                              <m:ctrlP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  <m:sup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4400" i="1">
                              <a:solidFill>
                                <a:srgbClr val="44B43B"/>
                              </a:solidFill>
                              <a:latin typeface="Cambria Math" panose="02040503050406030204" pitchFamily="18" charset="0"/>
                            </a:rPr>
                            <m:t>𝐄𝐱</m:t>
                          </m:r>
                          <m:sSubSup>
                            <m:sSubSupPr>
                              <m:ctrlP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sz="4400" i="1">
                                  <a:solidFill>
                                    <a:srgbClr val="44B4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95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745" y="9996448"/>
                <a:ext cx="2914813" cy="1872735"/>
              </a:xfrm>
              <a:prstGeom prst="rect">
                <a:avLst/>
              </a:prstGeom>
              <a:blipFill>
                <a:blip r:embed="rId5"/>
                <a:stretch>
                  <a:fillRect l="-1299" t="-81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0" name="Group"/>
          <p:cNvGrpSpPr/>
          <p:nvPr/>
        </p:nvGrpSpPr>
        <p:grpSpPr>
          <a:xfrm>
            <a:off x="13377030" y="10327561"/>
            <a:ext cx="5312173" cy="1443832"/>
            <a:chOff x="0" y="0"/>
            <a:chExt cx="5312171" cy="1443831"/>
          </a:xfrm>
        </p:grpSpPr>
        <p:sp>
          <p:nvSpPr>
            <p:cNvPr id="958" name="Callout"/>
            <p:cNvSpPr/>
            <p:nvPr/>
          </p:nvSpPr>
          <p:spPr>
            <a:xfrm>
              <a:off x="0" y="0"/>
              <a:ext cx="5312172" cy="1443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" y="0"/>
                  </a:moveTo>
                  <a:cubicBezTo>
                    <a:pt x="650" y="0"/>
                    <a:pt x="0" y="2391"/>
                    <a:pt x="0" y="5344"/>
                  </a:cubicBezTo>
                  <a:lnTo>
                    <a:pt x="0" y="16256"/>
                  </a:lnTo>
                  <a:cubicBezTo>
                    <a:pt x="0" y="19209"/>
                    <a:pt x="650" y="21600"/>
                    <a:pt x="1452" y="21600"/>
                  </a:cubicBezTo>
                  <a:lnTo>
                    <a:pt x="17798" y="21600"/>
                  </a:lnTo>
                  <a:cubicBezTo>
                    <a:pt x="18600" y="21600"/>
                    <a:pt x="19252" y="19209"/>
                    <a:pt x="19252" y="16256"/>
                  </a:cubicBezTo>
                  <a:lnTo>
                    <a:pt x="19252" y="12670"/>
                  </a:lnTo>
                  <a:lnTo>
                    <a:pt x="21600" y="11002"/>
                  </a:lnTo>
                  <a:lnTo>
                    <a:pt x="19252" y="9333"/>
                  </a:lnTo>
                  <a:lnTo>
                    <a:pt x="19252" y="5344"/>
                  </a:lnTo>
                  <a:cubicBezTo>
                    <a:pt x="19252" y="2391"/>
                    <a:pt x="18600" y="0"/>
                    <a:pt x="17798" y="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9" name="iff ellipsoid   respects constraint"/>
                <p:cNvSpPr txBox="1"/>
                <p:nvPr/>
              </p:nvSpPr>
              <p:spPr>
                <a:xfrm>
                  <a:off x="164058" y="135060"/>
                  <a:ext cx="4472566" cy="12109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a14:m>
                  <a:r>
                    <a:t> iff ellipsoid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</m:oMath>
                  </a14:m>
                  <a:r>
                    <a:t> respects constraint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959" name="iff ellipsoid   respects constrain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58" y="135060"/>
                  <a:ext cx="4472566" cy="1210988"/>
                </a:xfrm>
                <a:prstGeom prst="rect">
                  <a:avLst/>
                </a:prstGeom>
                <a:blipFill>
                  <a:blip r:embed="rId6"/>
                  <a:stretch>
                    <a:fillRect t="-18557" r="-2266" b="-1340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1" name="Line"/>
          <p:cNvSpPr/>
          <p:nvPr/>
        </p:nvSpPr>
        <p:spPr>
          <a:xfrm flipV="1">
            <a:off x="1665583" y="5449483"/>
            <a:ext cx="6681997" cy="32935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2" name="Line"/>
          <p:cNvSpPr/>
          <p:nvPr/>
        </p:nvSpPr>
        <p:spPr>
          <a:xfrm>
            <a:off x="1058547" y="9096512"/>
            <a:ext cx="6643220" cy="165325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3" name="Line"/>
          <p:cNvSpPr/>
          <p:nvPr/>
        </p:nvSpPr>
        <p:spPr>
          <a:xfrm>
            <a:off x="6447260" y="5592081"/>
            <a:ext cx="2604111" cy="415843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4" name="Oval"/>
          <p:cNvSpPr/>
          <p:nvPr/>
        </p:nvSpPr>
        <p:spPr>
          <a:xfrm rot="14795706">
            <a:off x="4375760" y="6602145"/>
            <a:ext cx="3173428" cy="3788436"/>
          </a:xfrm>
          <a:prstGeom prst="ellips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5" name="Line"/>
          <p:cNvSpPr/>
          <p:nvPr/>
        </p:nvSpPr>
        <p:spPr>
          <a:xfrm flipV="1">
            <a:off x="4081680" y="8603182"/>
            <a:ext cx="5417513" cy="263991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6" name="Line"/>
          <p:cNvSpPr/>
          <p:nvPr/>
        </p:nvSpPr>
        <p:spPr>
          <a:xfrm>
            <a:off x="2626094" y="6874130"/>
            <a:ext cx="2604111" cy="415843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67" name="Line"/>
          <p:cNvSpPr/>
          <p:nvPr/>
        </p:nvSpPr>
        <p:spPr>
          <a:xfrm>
            <a:off x="2865618" y="5941049"/>
            <a:ext cx="6643220" cy="165325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8" name="Input: symmetric polytope with   faces in   dims"/>
              <p:cNvSpPr txBox="1"/>
              <p:nvPr/>
            </p:nvSpPr>
            <p:spPr>
              <a:xfrm>
                <a:off x="954712" y="3106241"/>
                <a:ext cx="8103738" cy="13695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/>
                </a:pPr>
                <a:r>
                  <a:t>Input: symmetric polytope with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faces in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t> dims</a:t>
                </a:r>
              </a:p>
            </p:txBody>
          </p:sp>
        </mc:Choice>
        <mc:Fallback xmlns="">
          <p:sp>
            <p:nvSpPr>
              <p:cNvPr id="968" name="Input: symmetric polytope with   faces in   dim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12" y="3106241"/>
                <a:ext cx="8103738" cy="1369569"/>
              </a:xfrm>
              <a:prstGeom prst="rect">
                <a:avLst/>
              </a:prstGeom>
              <a:blipFill>
                <a:blip r:embed="rId7"/>
                <a:stretch>
                  <a:fillRect l="-3286" t="-16514" r="-31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9" name="Text"/>
              <p:cNvSpPr txBox="1"/>
              <p:nvPr/>
            </p:nvSpPr>
            <p:spPr>
              <a:xfrm>
                <a:off x="31668" y="6077212"/>
                <a:ext cx="3717593" cy="8487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000" spc="-39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:|⟨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⟩|≤1}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6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8" y="6077212"/>
                <a:ext cx="3717593" cy="848773"/>
              </a:xfrm>
              <a:prstGeom prst="rect">
                <a:avLst/>
              </a:prstGeom>
              <a:blipFill>
                <a:blip r:embed="rId8"/>
                <a:stretch>
                  <a:fillRect l="-5102" t="-58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0" name="Text"/>
              <p:cNvSpPr txBox="1"/>
              <p:nvPr/>
            </p:nvSpPr>
            <p:spPr>
              <a:xfrm>
                <a:off x="4243378" y="8052106"/>
                <a:ext cx="3717593" cy="9438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algn="l">
                  <a:defRPr sz="4000" spc="-39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:∥</m:t>
                      </m:r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𝐄𝐱</m:t>
                      </m:r>
                      <m:sSubSup>
                        <m:sSubSup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7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78" y="8052106"/>
                <a:ext cx="3717593" cy="943825"/>
              </a:xfrm>
              <a:prstGeom prst="rect">
                <a:avLst/>
              </a:prstGeom>
              <a:blipFill>
                <a:blip r:embed="rId9"/>
                <a:stretch>
                  <a:fillRect l="-5119" t="-6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1" name="Leverage scores:"/>
              <p:cNvSpPr txBox="1"/>
              <p:nvPr/>
            </p:nvSpPr>
            <p:spPr>
              <a:xfrm>
                <a:off x="13552698" y="11767177"/>
                <a:ext cx="9808740" cy="17117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</a:defRPr>
                </a:pPr>
                <a:r>
                  <a:t>Leverage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𝑠𝑢𝑝</m:t>
                        </m:r>
                      </m:e>
                      <m:li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𝐀𝐱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lim>
                    </m:limLow>
                    <m:f>
                      <m:f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sSup>
                          <m:sSupPr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𝐀𝐱</m:t>
                        </m:r>
                        <m:sSubSup>
                          <m:sSubSupPr>
                            <m:ctrlP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sz="4000" i="1">
                                <a:solidFill>
                                  <a:srgbClr val="44B43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971" name="Leverage scores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698" y="11767177"/>
                <a:ext cx="9808740" cy="1711722"/>
              </a:xfrm>
              <a:prstGeom prst="rect">
                <a:avLst/>
              </a:prstGeom>
              <a:blipFill>
                <a:blip r:embed="rId10"/>
                <a:stretch>
                  <a:fillRect l="-2717" t="-51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" grpId="13" animBg="1" advAuto="0"/>
      <p:bldP spid="951" grpId="12" animBg="1" advAuto="0"/>
      <p:bldP spid="954" grpId="11" animBg="1" advAuto="0"/>
      <p:bldP spid="955" grpId="14" build="p" bldLvl="5" animBg="1" advAuto="0"/>
      <p:bldP spid="956" grpId="15" build="p" bldLvl="5" animBg="1" advAuto="0"/>
      <p:bldP spid="957" grpId="16" animBg="1" advAuto="0"/>
      <p:bldP spid="960" grpId="17" animBg="1" advAuto="0"/>
      <p:bldP spid="961" grpId="5" animBg="1" advAuto="0"/>
      <p:bldP spid="962" grpId="3" animBg="1" advAuto="0"/>
      <p:bldP spid="963" grpId="7" animBg="1" advAuto="0"/>
      <p:bldP spid="964" grpId="10" animBg="1" advAuto="0"/>
      <p:bldP spid="965" grpId="6" animBg="1" advAuto="0"/>
      <p:bldP spid="966" grpId="8" animBg="1" advAuto="0"/>
      <p:bldP spid="967" grpId="2" animBg="1" advAuto="0"/>
      <p:bldP spid="968" grpId="1" animBg="1" advAuto="0"/>
      <p:bldP spid="969" grpId="4" animBg="1" advAuto="0"/>
      <p:bldP spid="970" grpId="9" animBg="1" advAuto="0"/>
      <p:bldP spid="971" grpId="18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974" name="Low Rank Approximation with General Los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Low Rank Approximation with General Losses</a:t>
            </a:r>
          </a:p>
        </p:txBody>
      </p:sp>
      <p:sp>
        <p:nvSpPr>
          <p:cNvPr id="975" name="Group"/>
          <p:cNvSpPr/>
          <p:nvPr/>
        </p:nvSpPr>
        <p:spPr>
          <a:xfrm>
            <a:off x="164383" y="5818286"/>
            <a:ext cx="8102911" cy="2079428"/>
          </a:xfrm>
          <a:prstGeom prst="roundRect">
            <a:avLst>
              <a:gd name="adj" fmla="val 27393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6" name="Text"/>
              <p:cNvSpPr txBox="1"/>
              <p:nvPr/>
            </p:nvSpPr>
            <p:spPr>
              <a:xfrm>
                <a:off x="323040" y="6369763"/>
                <a:ext cx="7785600" cy="18435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7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0" y="6369763"/>
                <a:ext cx="7785600" cy="1843582"/>
              </a:xfrm>
              <a:prstGeom prst="rect">
                <a:avLst/>
              </a:prstGeom>
              <a:blipFill>
                <a:blip r:embed="rId2"/>
                <a:stretch>
                  <a:fillRect l="-2117" t="-61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7" name="Group"/>
          <p:cNvSpPr/>
          <p:nvPr/>
        </p:nvSpPr>
        <p:spPr>
          <a:xfrm>
            <a:off x="9942726" y="7116787"/>
            <a:ext cx="14124035" cy="2081133"/>
          </a:xfrm>
          <a:prstGeom prst="roundRect">
            <a:avLst>
              <a:gd name="adj" fmla="val 27371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8" name="Text"/>
              <p:cNvSpPr txBox="1"/>
              <p:nvPr/>
            </p:nvSpPr>
            <p:spPr>
              <a:xfrm>
                <a:off x="9975376" y="7605129"/>
                <a:ext cx="13965776" cy="20540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(|(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𝐔𝐕</m:t>
                      </m:r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7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376" y="7605129"/>
                <a:ext cx="13965776" cy="2054054"/>
              </a:xfrm>
              <a:prstGeom prst="rect">
                <a:avLst/>
              </a:prstGeom>
              <a:blipFill>
                <a:blip r:embed="rId3"/>
                <a:stretch>
                  <a:fillRect l="-273" t="-67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9" name="Group"/>
          <p:cNvSpPr/>
          <p:nvPr/>
        </p:nvSpPr>
        <p:spPr>
          <a:xfrm>
            <a:off x="9942726" y="4322787"/>
            <a:ext cx="14124035" cy="2081133"/>
          </a:xfrm>
          <a:prstGeom prst="roundRect">
            <a:avLst>
              <a:gd name="adj" fmla="val 27371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0" name="Text"/>
              <p:cNvSpPr txBox="1"/>
              <p:nvPr/>
            </p:nvSpPr>
            <p:spPr>
              <a:xfrm>
                <a:off x="9975376" y="4827459"/>
                <a:ext cx="13965776" cy="2072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𝐔𝐕</m:t>
                      </m:r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8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376" y="4827459"/>
                <a:ext cx="13965776" cy="2072303"/>
              </a:xfrm>
              <a:prstGeom prst="rect">
                <a:avLst/>
              </a:prstGeom>
              <a:blipFill>
                <a:blip r:embed="rId4"/>
                <a:stretch>
                  <a:fillRect t="-73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1" name="Line"/>
          <p:cNvSpPr/>
          <p:nvPr/>
        </p:nvSpPr>
        <p:spPr>
          <a:xfrm flipV="1">
            <a:off x="8349833" y="5646264"/>
            <a:ext cx="1339518" cy="4790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982" name="Line"/>
          <p:cNvSpPr/>
          <p:nvPr/>
        </p:nvSpPr>
        <p:spPr>
          <a:xfrm>
            <a:off x="8349833" y="7678264"/>
            <a:ext cx="1339518" cy="4790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sz="24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" name="NP-hard... → need approximation/bicriteria algorithms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7711" y="9668467"/>
                <a:ext cx="21948578" cy="3953241"/>
              </a:xfrm>
              <a:prstGeom prst="rect">
                <a:avLst/>
              </a:prstGeom>
            </p:spPr>
            <p:txBody>
              <a:bodyPr/>
              <a:lstStyle/>
              <a:p>
                <a:pPr marL="529717" indent="-529717" defTabSz="2365188">
                  <a:spcBef>
                    <a:spcPts val="2300"/>
                  </a:spcBef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NP-hard... → need approximation/bicriteria algorithms</a:t>
                </a:r>
              </a:p>
              <a:p>
                <a:pPr marL="529717" indent="-529717" defTabSz="2365188">
                  <a:spcBef>
                    <a:spcPts val="2300"/>
                  </a:spcBef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Focus on </a:t>
                </a: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column subset selection</a:t>
                </a:r>
                <a:r>
                  <a:t> algorithms: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t> is a set of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columns of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/>
              </a:p>
              <a:p>
                <a:pPr marL="1059434" lvl="1" indent="-529717" defTabSz="2365188">
                  <a:spcBef>
                    <a:spcPts val="2300"/>
                  </a:spcBef>
                  <a:buChar char="-"/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Useful for unsupervised feature selection</a:t>
                </a:r>
              </a:p>
              <a:p>
                <a:pPr marL="1059434" lvl="1" indent="-529717" defTabSz="2365188">
                  <a:spcBef>
                    <a:spcPts val="2300"/>
                  </a:spcBef>
                  <a:buChar char="-"/>
                  <a:defRPr sz="426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This framework gives the best known algorithms for this problem!</a:t>
                </a:r>
              </a:p>
            </p:txBody>
          </p:sp>
        </mc:Choice>
        <mc:Fallback xmlns="">
          <p:sp>
            <p:nvSpPr>
              <p:cNvPr id="983" name="NP-hard... → need approximation/bicriteria algorithm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7711" y="9668467"/>
                <a:ext cx="21948578" cy="3953241"/>
              </a:xfrm>
              <a:prstGeom prst="rect">
                <a:avLst/>
              </a:prstGeom>
              <a:blipFill>
                <a:blip r:embed="rId5"/>
                <a:stretch>
                  <a:fillRect l="-2082" t="-1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" grpId="1" animBg="1" advAuto="0"/>
      <p:bldP spid="976" grpId="2" animBg="1" advAuto="0"/>
      <p:bldP spid="977" grpId="6" animBg="1" advAuto="0"/>
      <p:bldP spid="978" grpId="7" animBg="1" advAuto="0"/>
      <p:bldP spid="979" grpId="4" animBg="1" advAuto="0"/>
      <p:bldP spid="980" grpId="5" animBg="1" advAuto="0"/>
      <p:bldP spid="981" grpId="3" animBg="1" advAuto="0"/>
      <p:bldP spid="982" grpId="8" animBg="1" advAuto="0"/>
      <p:bldP spid="983" grpId="9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986" name="Low Rank Approximation with General Los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Low Rank Approximation with General Losses</a:t>
            </a:r>
          </a:p>
        </p:txBody>
      </p:sp>
      <p:sp>
        <p:nvSpPr>
          <p:cNvPr id="987" name="Group"/>
          <p:cNvSpPr/>
          <p:nvPr/>
        </p:nvSpPr>
        <p:spPr>
          <a:xfrm>
            <a:off x="1471615" y="3420631"/>
            <a:ext cx="11629921" cy="1769443"/>
          </a:xfrm>
          <a:prstGeom prst="roundRect">
            <a:avLst>
              <a:gd name="adj" fmla="val 29218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8" name="Text"/>
              <p:cNvSpPr txBox="1"/>
              <p:nvPr/>
            </p:nvSpPr>
            <p:spPr>
              <a:xfrm>
                <a:off x="1639418" y="3851596"/>
                <a:ext cx="11294315" cy="169130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400" spc="-44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4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𝐔𝐕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(|(</m:t>
                      </m:r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𝐔𝐕</m:t>
                      </m:r>
                      <m:sSub>
                        <m:sSubPr>
                          <m:ctrlP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4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8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418" y="3851596"/>
                <a:ext cx="11294315" cy="1691304"/>
              </a:xfrm>
              <a:prstGeom prst="rect">
                <a:avLst/>
              </a:prstGeom>
              <a:blipFill>
                <a:blip r:embed="rId2"/>
                <a:stretch>
                  <a:fillRect t="-67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9" name=",  :   (Mahankali—Woodruff 2021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7711" y="8329950"/>
                <a:ext cx="21948578" cy="5291758"/>
              </a:xfrm>
              <a:prstGeom prst="rect">
                <a:avLst/>
              </a:prstGeom>
            </p:spPr>
            <p:txBody>
              <a:bodyPr/>
              <a:lstStyle/>
              <a:p>
                <a:pPr marL="480568" indent="-480568" defTabSz="2145738">
                  <a:spcBef>
                    <a:spcPts val="2100"/>
                  </a:spcBef>
                  <a:defRPr sz="3872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dirty="0"/>
                  <a:t> (Mahankali—Woodruff 2021)</a:t>
                </a:r>
              </a:p>
              <a:p>
                <a:pPr marL="480568" indent="-480568" defTabSz="2145738">
                  <a:spcBef>
                    <a:spcPts val="2100"/>
                  </a:spcBef>
                  <a:defRPr sz="3872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1−1/</m:t>
                        </m:r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dirty="0"/>
                  <a:t> (Dan—Wang—Zhang—Zhou—Ravikumar 2019)</a:t>
                </a:r>
              </a:p>
              <a:p>
                <a:pPr marL="0" indent="0" defTabSz="2145738">
                  <a:spcBef>
                    <a:spcPts val="2100"/>
                  </a:spcBef>
                  <a:buSzTx/>
                  <a:buNone/>
                  <a:defRPr sz="3872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  <a:p>
                <a:pPr marL="480568" indent="-480568" defTabSz="2145738">
                  <a:spcBef>
                    <a:spcPts val="2100"/>
                  </a:spcBef>
                  <a:defRPr sz="3872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Huber: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(Song—Woodruff—Zhong 2019)</a:t>
                </a:r>
              </a:p>
            </p:txBody>
          </p:sp>
        </mc:Choice>
        <mc:Fallback xmlns="">
          <p:sp>
            <p:nvSpPr>
              <p:cNvPr id="989" name=",  :   (Mahankali—Woodruff 2021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7711" y="8329950"/>
                <a:ext cx="21948578" cy="5291758"/>
              </a:xfrm>
              <a:prstGeom prst="rect">
                <a:avLst/>
              </a:prstGeom>
              <a:blipFill>
                <a:blip r:embed="rId3"/>
                <a:stretch>
                  <a:fillRect l="-1851" t="-5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0" name="Text"/>
              <p:cNvSpPr txBox="1"/>
              <p:nvPr/>
            </p:nvSpPr>
            <p:spPr>
              <a:xfrm>
                <a:off x="6259214" y="5469570"/>
                <a:ext cx="13965776" cy="184516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limUpp>
                            <m:limUp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lim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  <m:limUpp>
                            <m:limUp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lim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>
                        <m:sSub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𝐔𝐕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9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214" y="5469570"/>
                <a:ext cx="13965776" cy="1845160"/>
              </a:xfrm>
              <a:prstGeom prst="rect">
                <a:avLst/>
              </a:prstGeom>
              <a:blipFill>
                <a:blip r:embed="rId4"/>
                <a:stretch>
                  <a:fillRect t="-95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3" name="Group"/>
          <p:cNvGrpSpPr/>
          <p:nvPr/>
        </p:nvGrpSpPr>
        <p:grpSpPr>
          <a:xfrm>
            <a:off x="4196882" y="6719805"/>
            <a:ext cx="5902326" cy="1127920"/>
            <a:chOff x="0" y="-410765"/>
            <a:chExt cx="5902325" cy="1127918"/>
          </a:xfrm>
        </p:grpSpPr>
        <p:sp>
          <p:nvSpPr>
            <p:cNvPr id="991" name="Callout"/>
            <p:cNvSpPr/>
            <p:nvPr/>
          </p:nvSpPr>
          <p:spPr>
            <a:xfrm>
              <a:off x="0" y="-410766"/>
              <a:ext cx="5902325" cy="1127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9" y="0"/>
                  </a:moveTo>
                  <a:lnTo>
                    <a:pt x="17559" y="7866"/>
                  </a:lnTo>
                  <a:lnTo>
                    <a:pt x="1278" y="7866"/>
                  </a:lnTo>
                  <a:cubicBezTo>
                    <a:pt x="572" y="7866"/>
                    <a:pt x="0" y="10859"/>
                    <a:pt x="0" y="14555"/>
                  </a:cubicBezTo>
                  <a:lnTo>
                    <a:pt x="0" y="14912"/>
                  </a:lnTo>
                  <a:cubicBezTo>
                    <a:pt x="0" y="18607"/>
                    <a:pt x="572" y="21600"/>
                    <a:pt x="1278" y="21600"/>
                  </a:cubicBezTo>
                  <a:lnTo>
                    <a:pt x="20320" y="21600"/>
                  </a:lnTo>
                  <a:cubicBezTo>
                    <a:pt x="21027" y="21600"/>
                    <a:pt x="21600" y="18607"/>
                    <a:pt x="21600" y="14912"/>
                  </a:cubicBezTo>
                  <a:lnTo>
                    <a:pt x="21600" y="14555"/>
                  </a:lnTo>
                  <a:cubicBezTo>
                    <a:pt x="21600" y="10859"/>
                    <a:pt x="21027" y="7866"/>
                    <a:pt x="20320" y="7866"/>
                  </a:cubicBezTo>
                  <a:lnTo>
                    <a:pt x="18358" y="7866"/>
                  </a:lnTo>
                  <a:lnTo>
                    <a:pt x="17959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2" name="Subset of   columns of"/>
                <p:cNvSpPr txBox="1"/>
                <p:nvPr/>
              </p:nvSpPr>
              <p:spPr>
                <a:xfrm>
                  <a:off x="97409" y="39494"/>
                  <a:ext cx="5747901" cy="6381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Subset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t> columns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992" name="Subset of   columns of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9" y="39494"/>
                  <a:ext cx="5747901" cy="638165"/>
                </a:xfrm>
                <a:prstGeom prst="rect">
                  <a:avLst/>
                </a:prstGeom>
                <a:blipFill>
                  <a:blip r:embed="rId5"/>
                  <a:stretch>
                    <a:fillRect l="-2203" t="-11765" r="-441" b="-2156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6" name="Group"/>
          <p:cNvGrpSpPr/>
          <p:nvPr/>
        </p:nvGrpSpPr>
        <p:grpSpPr>
          <a:xfrm>
            <a:off x="11175154" y="6776779"/>
            <a:ext cx="5133976" cy="1056482"/>
            <a:chOff x="0" y="-368300"/>
            <a:chExt cx="5133975" cy="1056481"/>
          </a:xfrm>
        </p:grpSpPr>
        <p:sp>
          <p:nvSpPr>
            <p:cNvPr id="994" name="Callout"/>
            <p:cNvSpPr/>
            <p:nvPr/>
          </p:nvSpPr>
          <p:spPr>
            <a:xfrm>
              <a:off x="0" y="-368300"/>
              <a:ext cx="5133975" cy="105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9" y="0"/>
                  </a:moveTo>
                  <a:lnTo>
                    <a:pt x="2480" y="7530"/>
                  </a:lnTo>
                  <a:lnTo>
                    <a:pt x="1411" y="7530"/>
                  </a:lnTo>
                  <a:cubicBezTo>
                    <a:pt x="632" y="7530"/>
                    <a:pt x="0" y="10601"/>
                    <a:pt x="0" y="14386"/>
                  </a:cubicBezTo>
                  <a:lnTo>
                    <a:pt x="0" y="14744"/>
                  </a:lnTo>
                  <a:cubicBezTo>
                    <a:pt x="0" y="18529"/>
                    <a:pt x="632" y="21600"/>
                    <a:pt x="1411" y="21600"/>
                  </a:cubicBezTo>
                  <a:lnTo>
                    <a:pt x="20189" y="21600"/>
                  </a:lnTo>
                  <a:cubicBezTo>
                    <a:pt x="20968" y="21600"/>
                    <a:pt x="21600" y="18529"/>
                    <a:pt x="21600" y="14744"/>
                  </a:cubicBezTo>
                  <a:lnTo>
                    <a:pt x="21600" y="14386"/>
                  </a:lnTo>
                  <a:cubicBezTo>
                    <a:pt x="21600" y="10601"/>
                    <a:pt x="20968" y="7530"/>
                    <a:pt x="20189" y="7530"/>
                  </a:cubicBezTo>
                  <a:lnTo>
                    <a:pt x="3360" y="7530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5" name="Approximation factor"/>
                <p:cNvSpPr txBox="1"/>
                <p:nvPr/>
              </p:nvSpPr>
              <p:spPr>
                <a:xfrm>
                  <a:off x="90364" y="37896"/>
                  <a:ext cx="4988930" cy="6123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Approximation factor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endParaRPr/>
                </a:p>
              </p:txBody>
            </p:sp>
          </mc:Choice>
          <mc:Fallback xmlns="">
            <p:sp>
              <p:nvSpPr>
                <p:cNvPr id="995" name="Approximation facto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4" y="37896"/>
                  <a:ext cx="4988930" cy="612344"/>
                </a:xfrm>
                <a:prstGeom prst="rect">
                  <a:avLst/>
                </a:prstGeom>
                <a:blipFill>
                  <a:blip r:embed="rId6"/>
                  <a:stretch>
                    <a:fillRect l="-1781" t="-14286" b="-2449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97" name="(Woodruff—Y 2023)"/>
              <p:cNvSpPr txBox="1"/>
              <p:nvPr/>
            </p:nvSpPr>
            <p:spPr>
              <a:xfrm>
                <a:off x="3615461" y="10072637"/>
                <a:ext cx="9067343" cy="7939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1/2−1/</m:t>
                        </m:r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dirty="0"/>
                  <a:t> (Woodruff—Y 2023)</a:t>
                </a:r>
                <a:endParaRPr dirty="0"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997" name="(Woodruff—Y 2023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61" y="10072637"/>
                <a:ext cx="9067343" cy="793985"/>
              </a:xfrm>
              <a:prstGeom prst="rect">
                <a:avLst/>
              </a:prstGeom>
              <a:blipFill>
                <a:blip r:embed="rId7"/>
                <a:stretch>
                  <a:fillRect l="-839" t="-23438" b="-937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8" name="(Woodruff—Y 2023)"/>
              <p:cNvSpPr txBox="1"/>
              <p:nvPr/>
            </p:nvSpPr>
            <p:spPr>
              <a:xfrm>
                <a:off x="3508422" y="11839742"/>
                <a:ext cx="9067343" cy="7091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sz="4000" i="1">
                        <a:solidFill>
                          <a:srgbClr val="44B43B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(Woodruff—Y 2023)</a:t>
                </a:r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>
          <p:sp>
            <p:nvSpPr>
              <p:cNvPr id="998" name="(Woodruff—Y 2023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22" y="11839742"/>
                <a:ext cx="9067343" cy="709169"/>
              </a:xfrm>
              <a:prstGeom prst="rect">
                <a:avLst/>
              </a:prstGeom>
              <a:blipFill>
                <a:blip r:embed="rId8"/>
                <a:stretch>
                  <a:fillRect l="-839" t="-33333" b="-175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9" name="Techniques: well-conditioned spanning sets,   Lewis weights, ..."/>
              <p:cNvSpPr txBox="1"/>
              <p:nvPr/>
            </p:nvSpPr>
            <p:spPr>
              <a:xfrm>
                <a:off x="15838971" y="10936846"/>
                <a:ext cx="9067343" cy="156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000" spc="-39">
                    <a:solidFill>
                      <a:schemeClr val="accent3"/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Techniques:</a:t>
                </a:r>
                <a:r>
                  <a:t> well-conditioned spanning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000" i="1">
                            <a:solidFill>
                              <a:srgbClr val="44B43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Lewis weights, ...</a:t>
                </a:r>
                <a:endParaRPr>
                  <a:solidFill>
                    <a:srgbClr val="45B53C"/>
                  </a:solidFill>
                </a:endParaRPr>
              </a:p>
            </p:txBody>
          </p:sp>
        </mc:Choice>
        <mc:Fallback xmlns="">
          <p:sp>
            <p:nvSpPr>
              <p:cNvPr id="999" name="Techniques: well-conditioned spanning sets,   Lewis weights, ..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71" y="10936846"/>
                <a:ext cx="9067343" cy="1565937"/>
              </a:xfrm>
              <a:prstGeom prst="rect">
                <a:avLst/>
              </a:prstGeom>
              <a:blipFill>
                <a:blip r:embed="rId9"/>
                <a:stretch>
                  <a:fillRect l="-2937" t="-1532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6" name="Group"/>
          <p:cNvGrpSpPr/>
          <p:nvPr/>
        </p:nvGrpSpPr>
        <p:grpSpPr>
          <a:xfrm>
            <a:off x="12616891" y="11586053"/>
            <a:ext cx="2096310" cy="1403125"/>
            <a:chOff x="0" y="0"/>
            <a:chExt cx="2096309" cy="1403123"/>
          </a:xfrm>
        </p:grpSpPr>
        <p:grpSp>
          <p:nvGrpSpPr>
            <p:cNvPr id="1002" name="Group"/>
            <p:cNvGrpSpPr/>
            <p:nvPr/>
          </p:nvGrpSpPr>
          <p:grpSpPr>
            <a:xfrm>
              <a:off x="0" y="0"/>
              <a:ext cx="2096310" cy="1403124"/>
              <a:chOff x="0" y="0"/>
              <a:chExt cx="2096309" cy="1403123"/>
            </a:xfrm>
          </p:grpSpPr>
          <p:sp>
            <p:nvSpPr>
              <p:cNvPr id="1000" name="Line"/>
              <p:cNvSpPr/>
              <p:nvPr/>
            </p:nvSpPr>
            <p:spPr>
              <a:xfrm flipV="1">
                <a:off x="1048154" y="0"/>
                <a:ext cx="1" cy="1393300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  <p:sp>
            <p:nvSpPr>
              <p:cNvPr id="1001" name="Line"/>
              <p:cNvSpPr/>
              <p:nvPr/>
            </p:nvSpPr>
            <p:spPr>
              <a:xfrm>
                <a:off x="0" y="1403123"/>
                <a:ext cx="2096310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0000"/>
                  </a:lnSpc>
                  <a:defRPr sz="2400" spc="0">
                    <a:latin typeface="+mn-lt"/>
                    <a:ea typeface="+mn-ea"/>
                    <a:cs typeface="+mn-cs"/>
                    <a:sym typeface="Palatino"/>
                  </a:defRPr>
                </a:pPr>
                <a:endParaRPr/>
              </a:p>
            </p:txBody>
          </p:sp>
        </p:grpSp>
        <p:sp>
          <p:nvSpPr>
            <p:cNvPr id="1003" name="Line"/>
            <p:cNvSpPr/>
            <p:nvPr/>
          </p:nvSpPr>
          <p:spPr>
            <a:xfrm flipV="1">
              <a:off x="1563225" y="87278"/>
              <a:ext cx="466028" cy="867091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1007" name="Connection Line"/>
            <p:cNvSpPr/>
            <p:nvPr/>
          </p:nvSpPr>
          <p:spPr>
            <a:xfrm>
              <a:off x="449688" y="795897"/>
              <a:ext cx="1196384" cy="560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extrusionOk="0">
                  <a:moveTo>
                    <a:pt x="21600" y="0"/>
                  </a:moveTo>
                  <a:cubicBezTo>
                    <a:pt x="14597" y="21277"/>
                    <a:pt x="7397" y="21600"/>
                    <a:pt x="0" y="968"/>
                  </a:cubicBezTo>
                </a:path>
              </a:pathLst>
            </a:cu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005" name="Line"/>
            <p:cNvSpPr/>
            <p:nvPr/>
          </p:nvSpPr>
          <p:spPr>
            <a:xfrm flipH="1" flipV="1">
              <a:off x="50131" y="87278"/>
              <a:ext cx="466027" cy="867091"/>
            </a:xfrm>
            <a:prstGeom prst="line">
              <a:avLst/>
            </a:prstGeom>
            <a:noFill/>
            <a:ln w="1016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0000"/>
                </a:lnSpc>
                <a:defRPr sz="24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" grpId="4" build="p" bldLvl="5" animBg="1" advAuto="0"/>
      <p:bldP spid="990" grpId="1" animBg="1" advAuto="0"/>
      <p:bldP spid="993" grpId="2" animBg="1" advAuto="0"/>
      <p:bldP spid="996" grpId="3" animBg="1" advAuto="0"/>
      <p:bldP spid="997" grpId="6" animBg="1" advAuto="0"/>
      <p:bldP spid="998" grpId="7" animBg="1" advAuto="0"/>
      <p:bldP spid="999" grpId="8" animBg="1" advAuto="0"/>
      <p:bldP spid="1006" grpId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0" name="We develop a wide variety of techniques for matrix approximation based on sampling and sketching technique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496951" indent="-496951" defTabSz="2218888">
                  <a:spcBef>
                    <a:spcPts val="2100"/>
                  </a:spcBef>
                  <a:defRPr sz="400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We develop a wide variety of techniques for matrix approximation based on sampling and sketching techniques</a:t>
                </a:r>
              </a:p>
              <a:p>
                <a:pPr marL="993902" lvl="1" indent="-496951" defTabSz="2218888">
                  <a:spcBef>
                    <a:spcPts val="2100"/>
                  </a:spcBef>
                  <a:buChar char="-"/>
                  <a:defRPr sz="400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Tight bounds</a:t>
                </a:r>
                <a:r>
                  <a:t>: we obtain nearly optimal bounds for fundamental problems for matrix approximation</a:t>
                </a:r>
              </a:p>
              <a:p>
                <a:pPr marL="993902" lvl="1" indent="-496951" defTabSz="2218888">
                  <a:spcBef>
                    <a:spcPts val="2100"/>
                  </a:spcBef>
                  <a:buChar char="-"/>
                  <a:defRPr sz="400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Uncertain/resource-limited settings</a:t>
                </a:r>
                <a:r>
                  <a:t>: we develop the first algorithms for matrix approximation in online, streaming, and other models of computation</a:t>
                </a:r>
              </a:p>
              <a:p>
                <a:pPr marL="993902" lvl="1" indent="-496951" defTabSz="2218888">
                  <a:spcBef>
                    <a:spcPts val="2100"/>
                  </a:spcBef>
                  <a:buChar char="-"/>
                  <a:defRPr sz="400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Generalized loss functions</a:t>
                </a:r>
                <a:r>
                  <a:t>: we obtain new and improved algorithms for matrix approximation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, Huber, and even further general loss functions</a:t>
                </a:r>
              </a:p>
              <a:p>
                <a:pPr marL="993902" lvl="1" indent="-496951" defTabSz="2218888">
                  <a:spcBef>
                    <a:spcPts val="2100"/>
                  </a:spcBef>
                  <a:buChar char="-"/>
                  <a:defRPr sz="400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Applications</a:t>
                </a:r>
                <a:r>
                  <a:t>: we apply algorithmic techniques from matrix approximation to solve fundamental problems in machine learning and computational geometry</a:t>
                </a:r>
              </a:p>
            </p:txBody>
          </p:sp>
        </mc:Choice>
        <mc:Fallback xmlns="">
          <p:sp>
            <p:nvSpPr>
              <p:cNvPr id="1010" name="We develop a wide variety of techniques for matrix approximation based on sampling and sketching techniqu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909" t="-5821" r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1" name="Summa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Summary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1014" name="Open Proble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Open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5" name="Open Problem 1. Is there a   distortion subspace embedding for the Huber loss with   rows?"/>
              <p:cNvSpPr txBox="1"/>
              <p:nvPr/>
            </p:nvSpPr>
            <p:spPr>
              <a:xfrm>
                <a:off x="1372132" y="4013457"/>
                <a:ext cx="15686538" cy="16541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Open Problem 1. </a:t>
                </a:r>
                <a:r>
                  <a:rPr dirty="0"/>
                  <a:t>Is there a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dirty="0"/>
                  <a:t> distortion subspace embedding for the Huber loss with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dirty="0"/>
                  <a:t> rows?</a:t>
                </a:r>
              </a:p>
            </p:txBody>
          </p:sp>
        </mc:Choice>
        <mc:Fallback>
          <p:sp>
            <p:nvSpPr>
              <p:cNvPr id="1015" name="Open Problem 1. Is there a   distortion subspace embedding for the Huber loss with   rows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32" y="4013457"/>
                <a:ext cx="15686538" cy="1654173"/>
              </a:xfrm>
              <a:prstGeom prst="rect">
                <a:avLst/>
              </a:prstGeom>
              <a:blipFill>
                <a:blip r:embed="rId2"/>
                <a:stretch>
                  <a:fillRect l="-1699" t="-136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6" name="Rounded Rectangle"/>
          <p:cNvSpPr/>
          <p:nvPr/>
        </p:nvSpPr>
        <p:spPr>
          <a:xfrm>
            <a:off x="1098372" y="3625465"/>
            <a:ext cx="16234059" cy="1959612"/>
          </a:xfrm>
          <a:prstGeom prst="roundRect">
            <a:avLst>
              <a:gd name="adj" fmla="val 1374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7" name="Open Problem 2. Is   optimal for   distortion   subspace embeddings for  ?"/>
              <p:cNvSpPr txBox="1"/>
              <p:nvPr/>
            </p:nvSpPr>
            <p:spPr>
              <a:xfrm>
                <a:off x="1372132" y="8585456"/>
                <a:ext cx="15686538" cy="19479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Open Problem 2. </a:t>
                </a:r>
                <a:r>
                  <a:rPr dirty="0"/>
                  <a:t>Is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dirty="0"/>
                  <a:t> optimal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distortion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subspace embeddings for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dirty="0"/>
                  <a:t>?</a:t>
                </a:r>
              </a:p>
            </p:txBody>
          </p:sp>
        </mc:Choice>
        <mc:Fallback>
          <p:sp>
            <p:nvSpPr>
              <p:cNvPr id="1017" name="Open Problem 2. Is   optimal for   distortion   subspace embeddings for  ?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32" y="8585456"/>
                <a:ext cx="15686538" cy="1947943"/>
              </a:xfrm>
              <a:prstGeom prst="rect">
                <a:avLst/>
              </a:prstGeom>
              <a:blipFill>
                <a:blip r:embed="rId3"/>
                <a:stretch>
                  <a:fillRect l="-1861" t="-4709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8" name="Rounded Rectangle"/>
          <p:cNvSpPr/>
          <p:nvPr/>
        </p:nvSpPr>
        <p:spPr>
          <a:xfrm>
            <a:off x="1098372" y="8324465"/>
            <a:ext cx="16234059" cy="1959612"/>
          </a:xfrm>
          <a:prstGeom prst="roundRect">
            <a:avLst>
              <a:gd name="adj" fmla="val 13743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9" name="Current best:   (Musco—Musco—Woodruff—Y 2022)"/>
              <p:cNvSpPr txBox="1"/>
              <p:nvPr/>
            </p:nvSpPr>
            <p:spPr>
              <a:xfrm>
                <a:off x="1372132" y="5993282"/>
                <a:ext cx="17213966" cy="10029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t>Current best: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4−2</m:t>
                        </m:r>
                        <m:rad>
                          <m:radPr>
                            <m:degHide m:val="o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t> (Musco—Musco—Woodruff—Y 2022)</a:t>
                </a:r>
              </a:p>
            </p:txBody>
          </p:sp>
        </mc:Choice>
        <mc:Fallback xmlns="">
          <p:sp>
            <p:nvSpPr>
              <p:cNvPr id="1019" name="Current best:   (Musco—Musco—Woodruff—Y 2022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32" y="5993282"/>
                <a:ext cx="17213966" cy="1002978"/>
              </a:xfrm>
              <a:prstGeom prst="rect">
                <a:avLst/>
              </a:prstGeom>
              <a:blipFill>
                <a:blip r:embed="rId4"/>
                <a:stretch>
                  <a:fillRect l="-1696" t="-14815" b="-12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0" name="Current best:   (Li—Wang—Woodruff 2020)"/>
              <p:cNvSpPr txBox="1"/>
              <p:nvPr/>
            </p:nvSpPr>
            <p:spPr>
              <a:xfrm>
                <a:off x="1372132" y="10565282"/>
                <a:ext cx="17213966" cy="9476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algn="l">
                  <a:defRPr sz="4400" spc="-44"/>
                </a:pPr>
                <a:r>
                  <a:t>Current best: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t> (Li—Wang—Woodruff 2020)</a:t>
                </a:r>
              </a:p>
            </p:txBody>
          </p:sp>
        </mc:Choice>
        <mc:Fallback xmlns="">
          <p:sp>
            <p:nvSpPr>
              <p:cNvPr id="1020" name="Current best:   (Li—Wang—Woodruff 2020)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32" y="10565282"/>
                <a:ext cx="17213966" cy="947602"/>
              </a:xfrm>
              <a:prstGeom prst="rect">
                <a:avLst/>
              </a:prstGeom>
              <a:blipFill>
                <a:blip r:embed="rId5"/>
                <a:stretch>
                  <a:fillRect l="-1696" t="-94737" b="-736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2" animBg="1" advAuto="0"/>
      <p:bldP spid="1016" grpId="1" animBg="1" advAuto="0"/>
      <p:bldP spid="1017" grpId="5" animBg="1" advAuto="0"/>
      <p:bldP spid="1018" grpId="4" animBg="1" advAuto="0"/>
      <p:bldP spid="1019" grpId="3" animBg="1" advAuto="0"/>
      <p:bldP spid="1020" grpId="6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3" name="Subspace Embeddings + Application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65887" indent="-365887" defTabSz="1633687">
                  <a:spcBef>
                    <a:spcPts val="1600"/>
                  </a:spcBef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Subspace Embeddings + Applications: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Sharper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Sensitivity Sampling [preprint]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New Subset Selection Algorithms for Low Rank Approximation: Offline and Online [STOC’23]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Online Lewis Weight Sampling [SODA’23]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High-Dimensional Geometric Streaming in Polynomial Space [FOCS’22]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Active Linear Regression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Norms and Beyond [FOCS’22]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Exponentially Improved Dimensionality Reduction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2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: Subspace Embeddings and Independence Testing [COLT’21]</a:t>
                </a:r>
              </a:p>
              <a:p>
                <a:pPr marL="365887" indent="-365887" defTabSz="1633687">
                  <a:spcBef>
                    <a:spcPts val="1600"/>
                  </a:spcBef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Low Rank Approximation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New Subset Selection Algorithms for Low Rank Approximation: Offline and Online [STOC’23] </a:t>
                </a:r>
              </a:p>
              <a:p>
                <a:pPr marL="731774" lvl="1" indent="-365887" defTabSz="1633687">
                  <a:spcBef>
                    <a:spcPts val="1600"/>
                  </a:spcBef>
                  <a:buChar char="-"/>
                  <a:defRPr sz="294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Improved Algorithms for Low Rank Approximation from Sparsity [SODA’22]</a:t>
                </a:r>
              </a:p>
              <a:p>
                <a:pPr marL="365887" indent="-365887" defTabSz="1633687">
                  <a:spcBef>
                    <a:spcPts val="1600"/>
                  </a:spcBef>
                  <a:defRPr sz="2948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defRPr>
                </a:pPr>
                <a:r>
                  <a:t>Sequential Attention for Feature Selection [ICLR’23]</a:t>
                </a:r>
              </a:p>
            </p:txBody>
          </p:sp>
        </mc:Choice>
        <mc:Fallback xmlns="">
          <p:sp>
            <p:nvSpPr>
              <p:cNvPr id="1023" name="Subspace Embeddings + Application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04" t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Other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Other works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202" name="Tight bounds: what are the fundamental possibilities and limitations for matrix approximatio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65200" indent="-965200">
              <a:buClr>
                <a:srgbClr val="000000"/>
              </a:buClr>
              <a:buSzPct val="100000"/>
              <a:buAutoNum type="arabicPeriod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Tight bounds</a:t>
            </a:r>
            <a:r>
              <a:t>: what are the fundamental possibilities and limitations for matrix approximation?</a:t>
            </a:r>
          </a:p>
          <a:p>
            <a:pPr marL="965200" indent="-965200">
              <a:buClr>
                <a:srgbClr val="000000"/>
              </a:buClr>
              <a:buSzPct val="100000"/>
              <a:buAutoNum type="arabicPeriod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Uncertain/resource-limited settings</a:t>
            </a:r>
            <a:r>
              <a:t>: are there algorithms for matrix approximation using limited information or computational resources?</a:t>
            </a:r>
          </a:p>
          <a:p>
            <a:pPr marL="965200" indent="-965200">
              <a:buClr>
                <a:srgbClr val="000000"/>
              </a:buClr>
              <a:buSzPct val="100000"/>
              <a:buAutoNum type="arabicPeriod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Generalized loss functions</a:t>
            </a:r>
            <a:r>
              <a:t>: are there algorithms for matrix approximation for generalized objectives and loss functions?</a:t>
            </a:r>
          </a:p>
          <a:p>
            <a:pPr marL="965200" indent="-965200">
              <a:buClr>
                <a:srgbClr val="000000"/>
              </a:buClr>
              <a:buSzPct val="100000"/>
              <a:buAutoNum type="arabicPeriod"/>
              <a:defRPr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pPr>
            <a:r>
              <a:rPr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rPr>
              <a:t>Applications</a:t>
            </a:r>
            <a:r>
              <a:t>: can techniques for matrix approximation be applied to solve problems in adjacent areas of computer science?</a:t>
            </a:r>
          </a:p>
        </p:txBody>
      </p:sp>
      <p:sp>
        <p:nvSpPr>
          <p:cNvPr id="203" name="New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New Challenges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ubspace Embeddings and 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0"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Subspace Embeddings and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Oblivious   subspace embeddings: high distortion and low distortion…"/>
              <p:cNvSpPr txBox="1">
                <a:spLocks noGrp="1"/>
              </p:cNvSpPr>
              <p:nvPr>
                <p:ph type="body" sz="half" idx="4294967295"/>
              </p:nvPr>
            </p:nvSpPr>
            <p:spPr>
              <a:xfrm>
                <a:off x="1217711" y="9217713"/>
                <a:ext cx="22703646" cy="3497998"/>
              </a:xfrm>
              <a:prstGeom prst="rect">
                <a:avLst/>
              </a:prstGeom>
            </p:spPr>
            <p:txBody>
              <a:bodyPr/>
              <a:lstStyle/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Oblivious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subspace embeddings: high distortion and low distortion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Non-oblivious subspace embeddings: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Lewis weight sampling, general losses</a:t>
                </a:r>
              </a:p>
              <a:p>
                <a:pPr marL="491490" indent="-491490" defTabSz="2194505">
                  <a:spcBef>
                    <a:spcPts val="2100"/>
                  </a:spcBef>
                  <a:defRPr sz="3959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Applications: active learning, streaming computational geometry, low rank approximation</a:t>
                </a:r>
              </a:p>
            </p:txBody>
          </p:sp>
        </mc:Choice>
        <mc:Fallback>
          <p:sp>
            <p:nvSpPr>
              <p:cNvPr id="206" name="Oblivious   subspace embeddings: high distortion and low distor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1217711" y="9217713"/>
                <a:ext cx="22703646" cy="3497998"/>
              </a:xfrm>
              <a:prstGeom prst="rect">
                <a:avLst/>
              </a:prstGeom>
              <a:blipFill>
                <a:blip r:embed="rId2"/>
                <a:stretch>
                  <a:fillRect l="-1790" t="-13718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ounded Rectangle"/>
          <p:cNvSpPr/>
          <p:nvPr/>
        </p:nvSpPr>
        <p:spPr>
          <a:xfrm>
            <a:off x="1425637" y="8906685"/>
            <a:ext cx="17298043" cy="1224145"/>
          </a:xfrm>
          <a:prstGeom prst="roundRect">
            <a:avLst>
              <a:gd name="adj" fmla="val 3169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build="p" bldLvl="5" animBg="1" advAuto="0"/>
      <p:bldP spid="207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Linear regression: given matrix   and vector  , solv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" y="4013200"/>
                <a:ext cx="20162971" cy="848360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Linear regression</a:t>
                </a:r>
                <a:r>
                  <a:t>: given matrix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t> and vector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t>, solve</a:t>
                </a:r>
              </a:p>
              <a:p>
                <a:pPr marL="0" indent="0">
                  <a:buSzTx/>
                  <a:buNone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/>
              </a:p>
              <a:p>
                <a:pPr marL="0" indent="0">
                  <a:buSzTx/>
                  <a:buNone/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/>
              </a:p>
              <a:p>
                <a:pPr lvl="1">
                  <a:buChar char="∘"/>
                  <a:defRPr sz="40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Simple model for supervised learning</a:t>
                </a:r>
              </a:p>
              <a:p>
                <a:pPr lvl="1">
                  <a:buChar char="∘"/>
                  <a:defRPr sz="40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Building block for complex models and algorithms</a:t>
                </a:r>
              </a:p>
              <a:p>
                <a:pPr lvl="1">
                  <a:buChar char="∘"/>
                  <a:defRPr sz="4000">
                    <a:solidFill>
                      <a:schemeClr val="accent4">
                        <a:hueOff val="-1306536"/>
                        <a:satOff val="-22407"/>
                        <a:lumOff val="-8954"/>
                      </a:schemeClr>
                    </a:solidFill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t>Can we design efficient approximation algorithms for linear regression?</a:t>
                </a:r>
              </a:p>
            </p:txBody>
          </p:sp>
        </mc:Choice>
        <mc:Fallback xmlns="">
          <p:sp>
            <p:nvSpPr>
              <p:cNvPr id="210" name="Linear regression: given matrix   and vector  , solv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4013200"/>
                <a:ext cx="20162971" cy="8483600"/>
              </a:xfrm>
              <a:prstGeom prst="rect">
                <a:avLst/>
              </a:prstGeom>
              <a:blipFill>
                <a:blip r:embed="rId2"/>
                <a:stretch>
                  <a:fillRect l="-2582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Linear Regress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Linear Regression</a:t>
            </a:r>
          </a:p>
        </p:txBody>
      </p:sp>
      <p:sp>
        <p:nvSpPr>
          <p:cNvPr id="212" name="Group"/>
          <p:cNvSpPr/>
          <p:nvPr/>
        </p:nvSpPr>
        <p:spPr>
          <a:xfrm>
            <a:off x="8969554" y="4787452"/>
            <a:ext cx="6444892" cy="1788073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"/>
              <p:cNvSpPr txBox="1"/>
              <p:nvPr/>
            </p:nvSpPr>
            <p:spPr>
              <a:xfrm>
                <a:off x="9610994" y="5207932"/>
                <a:ext cx="5162012" cy="1788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994" y="5207932"/>
                <a:ext cx="5162012" cy="1788073"/>
              </a:xfrm>
              <a:prstGeom prst="rect">
                <a:avLst/>
              </a:prstGeom>
              <a:blipFill>
                <a:blip r:embed="rId3"/>
                <a:stretch>
                  <a:fillRect l="-2206" t="-55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build="p" bldLvl="5" animBg="1" advAuto="0"/>
      <p:bldP spid="212" grpId="2" animBg="1" advAuto="0"/>
      <p:bldP spid="213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One approach: approximate the original instance by a smaller instance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7711" y="6446828"/>
                <a:ext cx="21948578" cy="569295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One approach: approximate the original instance by a smaller instance</a:t>
                </a:r>
              </a:p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  <a:p>
                <a:pPr>
                  <a:defRPr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/>
                  <a:t>There are many possible ways to choose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rPr dirty="0"/>
                  <a:t>!</a:t>
                </a:r>
              </a:p>
            </p:txBody>
          </p:sp>
        </mc:Choice>
        <mc:Fallback xmlns="">
          <p:sp>
            <p:nvSpPr>
              <p:cNvPr id="215" name="One approach: approximate the original instance by a smaller insta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7711" y="6446828"/>
                <a:ext cx="21948578" cy="5692957"/>
              </a:xfrm>
              <a:prstGeom prst="rect">
                <a:avLst/>
              </a:prstGeom>
              <a:blipFill>
                <a:blip r:embed="rId2"/>
                <a:stretch>
                  <a:fillRect l="-2082" t="-9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Rounded Rectangle"/>
          <p:cNvSpPr/>
          <p:nvPr/>
        </p:nvSpPr>
        <p:spPr>
          <a:xfrm>
            <a:off x="5373803" y="10892408"/>
            <a:ext cx="13636394" cy="1224145"/>
          </a:xfrm>
          <a:prstGeom prst="roundRect">
            <a:avLst>
              <a:gd name="adj" fmla="val 31699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17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218" name="Approximating the Linear Regression Loss Fun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Approximating the Linear Regression Loss Function</a:t>
            </a:r>
          </a:p>
        </p:txBody>
      </p:sp>
      <p:sp>
        <p:nvSpPr>
          <p:cNvPr id="219" name="Group"/>
          <p:cNvSpPr/>
          <p:nvPr/>
        </p:nvSpPr>
        <p:spPr>
          <a:xfrm>
            <a:off x="9252162" y="3801080"/>
            <a:ext cx="6444893" cy="1667916"/>
          </a:xfrm>
          <a:prstGeom prst="roundRect">
            <a:avLst>
              <a:gd name="adj" fmla="val 23332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"/>
              <p:cNvSpPr txBox="1"/>
              <p:nvPr/>
            </p:nvSpPr>
            <p:spPr>
              <a:xfrm>
                <a:off x="9893603" y="4116515"/>
                <a:ext cx="5162012" cy="17880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/>
              </a:bodyPr>
              <a:lstStyle>
                <a:lvl1pPr>
                  <a:defRPr sz="5400" spc="-53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sSubSup>
                        <m:sSubSupPr>
                          <m:ctrlP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𝐀𝐱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603" y="4116515"/>
                <a:ext cx="5162012" cy="1788074"/>
              </a:xfrm>
              <a:prstGeom prst="rect">
                <a:avLst/>
              </a:prstGeom>
              <a:blipFill>
                <a:blip r:embed="rId3"/>
                <a:stretch>
                  <a:fillRect l="-2457" t="-63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Goal: Replace   and   by a smaller   and   s.t."/>
              <p:cNvSpPr txBox="1"/>
              <p:nvPr/>
            </p:nvSpPr>
            <p:spPr>
              <a:xfrm>
                <a:off x="6063858" y="7450098"/>
                <a:ext cx="12256283" cy="21578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Goal:</a:t>
                </a:r>
                <a:r>
                  <a:t> Replace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by a smaller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t>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𝐀𝐱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limUpp>
                          <m:limUppPr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li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˜</m:t>
                            </m:r>
                          </m:lim>
                        </m:limUp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limUpp>
                          <m:limUppPr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li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˜</m:t>
                            </m:r>
                          </m:lim>
                        </m:limUp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221" name="Goal: Replace   and   by a smaller   and   s.t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58" y="7450098"/>
                <a:ext cx="12256283" cy="2157847"/>
              </a:xfrm>
              <a:prstGeom prst="rect">
                <a:avLst/>
              </a:prstGeom>
              <a:blipFill>
                <a:blip r:embed="rId4"/>
                <a:stretch>
                  <a:fillRect l="-414" t="-7018" r="-18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Idea.   and   for some  ,"/>
              <p:cNvSpPr txBox="1"/>
              <p:nvPr/>
            </p:nvSpPr>
            <p:spPr>
              <a:xfrm>
                <a:off x="4777923" y="11061123"/>
                <a:ext cx="14828154" cy="8867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lnSpcReduction="10000"/>
              </a:bodyPr>
              <a:lstStyle/>
              <a:p>
                <a:pPr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Idea.</a:t>
                </a:r>
                <a:r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𝐒𝐀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𝐒𝐛</m:t>
                    </m:r>
                  </m:oMath>
                </a14:m>
                <a:r>
                  <a:t> for some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22" name="Idea.   and   for some  ,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923" y="11061123"/>
                <a:ext cx="14828154" cy="886715"/>
              </a:xfrm>
              <a:prstGeom prst="rect">
                <a:avLst/>
              </a:prstGeom>
              <a:blipFill>
                <a:blip r:embed="rId5"/>
                <a:stretch>
                  <a:fillRect t="-28169" b="-239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5" name="Group"/>
          <p:cNvGrpSpPr/>
          <p:nvPr/>
        </p:nvGrpSpPr>
        <p:grpSpPr>
          <a:xfrm>
            <a:off x="13960461" y="11952840"/>
            <a:ext cx="2282429" cy="1362171"/>
            <a:chOff x="0" y="-398288"/>
            <a:chExt cx="2282428" cy="1362170"/>
          </a:xfrm>
        </p:grpSpPr>
        <p:sp>
          <p:nvSpPr>
            <p:cNvPr id="223" name="Callout"/>
            <p:cNvSpPr/>
            <p:nvPr/>
          </p:nvSpPr>
          <p:spPr>
            <a:xfrm>
              <a:off x="0" y="-398289"/>
              <a:ext cx="2282429" cy="1317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93" y="0"/>
                  </a:moveTo>
                  <a:lnTo>
                    <a:pt x="9149" y="6948"/>
                  </a:lnTo>
                  <a:lnTo>
                    <a:pt x="3346" y="6948"/>
                  </a:lnTo>
                  <a:cubicBezTo>
                    <a:pt x="1499" y="6948"/>
                    <a:pt x="0" y="9544"/>
                    <a:pt x="0" y="12745"/>
                  </a:cubicBezTo>
                  <a:lnTo>
                    <a:pt x="0" y="15803"/>
                  </a:lnTo>
                  <a:cubicBezTo>
                    <a:pt x="0" y="19004"/>
                    <a:pt x="1499" y="21600"/>
                    <a:pt x="3346" y="21600"/>
                  </a:cubicBezTo>
                  <a:lnTo>
                    <a:pt x="18254" y="21600"/>
                  </a:lnTo>
                  <a:cubicBezTo>
                    <a:pt x="20101" y="21600"/>
                    <a:pt x="21600" y="19004"/>
                    <a:pt x="21600" y="15803"/>
                  </a:cubicBezTo>
                  <a:lnTo>
                    <a:pt x="21600" y="12745"/>
                  </a:lnTo>
                  <a:cubicBezTo>
                    <a:pt x="21600" y="9544"/>
                    <a:pt x="20101" y="6948"/>
                    <a:pt x="18254" y="6948"/>
                  </a:cubicBezTo>
                  <a:lnTo>
                    <a:pt x="11238" y="6948"/>
                  </a:lnTo>
                  <a:lnTo>
                    <a:pt x="10193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224" name="“Sketch&quot;"/>
            <p:cNvSpPr txBox="1"/>
            <p:nvPr/>
          </p:nvSpPr>
          <p:spPr>
            <a:xfrm>
              <a:off x="49612" y="0"/>
              <a:ext cx="2183204" cy="963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t>“Sketch"</a:t>
              </a:r>
            </a:p>
          </p:txBody>
        </p:sp>
      </p:grpSp>
      <p:sp>
        <p:nvSpPr>
          <p:cNvPr id="226" name="Rounded Rectangle"/>
          <p:cNvSpPr/>
          <p:nvPr/>
        </p:nvSpPr>
        <p:spPr>
          <a:xfrm>
            <a:off x="6200337" y="7355059"/>
            <a:ext cx="11983326" cy="2058865"/>
          </a:xfrm>
          <a:prstGeom prst="roundRect">
            <a:avLst>
              <a:gd name="adj" fmla="val 1708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27" name="Rectangle"/>
          <p:cNvSpPr/>
          <p:nvPr/>
        </p:nvSpPr>
        <p:spPr>
          <a:xfrm rot="16200000">
            <a:off x="19835466" y="2616375"/>
            <a:ext cx="5331396" cy="1906824"/>
          </a:xfrm>
          <a:prstGeom prst="rect">
            <a:avLst/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Text"/>
              <p:cNvSpPr txBox="1"/>
              <p:nvPr/>
            </p:nvSpPr>
            <p:spPr>
              <a:xfrm>
                <a:off x="22058899" y="2873039"/>
                <a:ext cx="884531" cy="13710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2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899" y="2873039"/>
                <a:ext cx="884531" cy="1371094"/>
              </a:xfrm>
              <a:prstGeom prst="rect">
                <a:avLst/>
              </a:prstGeom>
              <a:blipFill>
                <a:blip r:embed="rId6"/>
                <a:stretch>
                  <a:fillRect l="-28571" t="-27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"/>
              <p:cNvSpPr txBox="1"/>
              <p:nvPr/>
            </p:nvSpPr>
            <p:spPr>
              <a:xfrm>
                <a:off x="20912587" y="3160618"/>
                <a:ext cx="707441" cy="79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587" y="3160618"/>
                <a:ext cx="707441" cy="795937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"/>
              <p:cNvSpPr txBox="1"/>
              <p:nvPr/>
            </p:nvSpPr>
            <p:spPr>
              <a:xfrm>
                <a:off x="22147443" y="494500"/>
                <a:ext cx="707442" cy="8306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443" y="494500"/>
                <a:ext cx="707442" cy="830683"/>
              </a:xfrm>
              <a:prstGeom prst="rect">
                <a:avLst/>
              </a:prstGeom>
              <a:blipFill>
                <a:blip r:embed="rId8"/>
                <a:stretch>
                  <a:fillRect l="-19298" t="-44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build="p" bldLvl="5" animBg="1" advAuto="0"/>
      <p:bldP spid="216" grpId="5" animBg="1" advAuto="0"/>
      <p:bldP spid="221" grpId="3" animBg="1" advAuto="0"/>
      <p:bldP spid="222" grpId="4" animBg="1" advAuto="0"/>
      <p:bldP spid="225" grpId="6" animBg="1" advAuto="0"/>
      <p:bldP spid="226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p:sp>
        <p:nvSpPr>
          <p:cNvPr id="233" name="Approximating the Linear Regression Loss Fun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Approximating the Linear Regression Loss Function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797138" y="8308043"/>
            <a:ext cx="5331396" cy="2403808"/>
            <a:chOff x="0" y="0"/>
            <a:chExt cx="5331394" cy="2403806"/>
          </a:xfrm>
        </p:grpSpPr>
        <p:sp>
          <p:nvSpPr>
            <p:cNvPr id="234" name="Rectangle"/>
            <p:cNvSpPr/>
            <p:nvPr/>
          </p:nvSpPr>
          <p:spPr>
            <a:xfrm>
              <a:off x="0" y="0"/>
              <a:ext cx="5331395" cy="240380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5" name="Text"/>
                <p:cNvSpPr txBox="1"/>
                <p:nvPr/>
              </p:nvSpPr>
              <p:spPr>
                <a:xfrm>
                  <a:off x="2311976" y="505155"/>
                  <a:ext cx="707442" cy="13934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35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976" y="505155"/>
                  <a:ext cx="707442" cy="1393497"/>
                </a:xfrm>
                <a:prstGeom prst="rect">
                  <a:avLst/>
                </a:prstGeom>
                <a:blipFill>
                  <a:blip r:embed="rId2"/>
                  <a:stretch>
                    <a:fillRect l="-38596" t="-3636" r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Text"/>
              <p:cNvSpPr txBox="1"/>
              <p:nvPr/>
            </p:nvSpPr>
            <p:spPr>
              <a:xfrm>
                <a:off x="14382714" y="8781195"/>
                <a:ext cx="845059" cy="11790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8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3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14" y="8781195"/>
                <a:ext cx="845059" cy="1179072"/>
              </a:xfrm>
              <a:prstGeom prst="rect">
                <a:avLst/>
              </a:prstGeom>
              <a:blipFill>
                <a:blip r:embed="rId3"/>
                <a:stretch>
                  <a:fillRect l="-1617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5" name="Group"/>
          <p:cNvGrpSpPr/>
          <p:nvPr/>
        </p:nvGrpSpPr>
        <p:grpSpPr>
          <a:xfrm>
            <a:off x="7681482" y="6855450"/>
            <a:ext cx="5534698" cy="5331396"/>
            <a:chOff x="0" y="0"/>
            <a:chExt cx="5534697" cy="5331394"/>
          </a:xfrm>
        </p:grpSpPr>
        <p:sp>
          <p:nvSpPr>
            <p:cNvPr id="238" name="Rectangle"/>
            <p:cNvSpPr/>
            <p:nvPr/>
          </p:nvSpPr>
          <p:spPr>
            <a:xfrm rot="16200000">
              <a:off x="-1712287" y="1712286"/>
              <a:ext cx="5331396" cy="1906823"/>
            </a:xfrm>
            <a:prstGeom prst="rect">
              <a:avLst/>
            </a:pr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9" name="Text"/>
                <p:cNvSpPr txBox="1"/>
                <p:nvPr/>
              </p:nvSpPr>
              <p:spPr>
                <a:xfrm>
                  <a:off x="511146" y="1968949"/>
                  <a:ext cx="884530" cy="13710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39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6" y="1968949"/>
                  <a:ext cx="884530" cy="1371094"/>
                </a:xfrm>
                <a:prstGeom prst="rect">
                  <a:avLst/>
                </a:prstGeom>
                <a:blipFill>
                  <a:blip r:embed="rId4"/>
                  <a:stretch>
                    <a:fillRect l="-28571" t="-370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"/>
            <p:cNvSpPr/>
            <p:nvPr/>
          </p:nvSpPr>
          <p:spPr>
            <a:xfrm rot="16200000">
              <a:off x="2515279" y="2519701"/>
              <a:ext cx="5331395" cy="291993"/>
            </a:xfrm>
            <a:prstGeom prst="rect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Text"/>
                <p:cNvSpPr txBox="1"/>
                <p:nvPr/>
              </p:nvSpPr>
              <p:spPr>
                <a:xfrm>
                  <a:off x="4827256" y="1968949"/>
                  <a:ext cx="707442" cy="13710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1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256" y="1968949"/>
                  <a:ext cx="707442" cy="1371094"/>
                </a:xfrm>
                <a:prstGeom prst="rect">
                  <a:avLst/>
                </a:prstGeom>
                <a:blipFill>
                  <a:blip r:embed="rId5"/>
                  <a:stretch>
                    <a:fillRect l="-33333" t="-4630" r="-175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2" name="Rectangle"/>
            <p:cNvSpPr/>
            <p:nvPr/>
          </p:nvSpPr>
          <p:spPr>
            <a:xfrm rot="16200000">
              <a:off x="1661672" y="2508500"/>
              <a:ext cx="1910986" cy="29199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Text"/>
                <p:cNvSpPr txBox="1"/>
                <p:nvPr/>
              </p:nvSpPr>
              <p:spPr>
                <a:xfrm>
                  <a:off x="2293315" y="1968949"/>
                  <a:ext cx="647701" cy="1307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315" y="1968949"/>
                  <a:ext cx="647701" cy="1307088"/>
                </a:xfrm>
                <a:prstGeom prst="rect">
                  <a:avLst/>
                </a:prstGeom>
                <a:blipFill>
                  <a:blip r:embed="rId6"/>
                  <a:stretch>
                    <a:fillRect l="-2692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"/>
                <p:cNvSpPr txBox="1"/>
                <p:nvPr/>
              </p:nvSpPr>
              <p:spPr>
                <a:xfrm>
                  <a:off x="3461606" y="1892496"/>
                  <a:ext cx="845059" cy="116840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4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606" y="1892496"/>
                  <a:ext cx="845059" cy="1168403"/>
                </a:xfrm>
                <a:prstGeom prst="rect">
                  <a:avLst/>
                </a:prstGeom>
                <a:blipFill>
                  <a:blip r:embed="rId7"/>
                  <a:stretch>
                    <a:fillRect l="-1176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3" name="Group"/>
          <p:cNvGrpSpPr/>
          <p:nvPr/>
        </p:nvGrpSpPr>
        <p:grpSpPr>
          <a:xfrm>
            <a:off x="16394307" y="8244036"/>
            <a:ext cx="5615143" cy="2403808"/>
            <a:chOff x="0" y="0"/>
            <a:chExt cx="5615141" cy="2403807"/>
          </a:xfrm>
        </p:grpSpPr>
        <p:sp>
          <p:nvSpPr>
            <p:cNvPr id="246" name="Rectangle"/>
            <p:cNvSpPr/>
            <p:nvPr/>
          </p:nvSpPr>
          <p:spPr>
            <a:xfrm>
              <a:off x="0" y="0"/>
              <a:ext cx="1898037" cy="2403807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7" name="Text"/>
                <p:cNvSpPr txBox="1"/>
                <p:nvPr/>
              </p:nvSpPr>
              <p:spPr>
                <a:xfrm>
                  <a:off x="210182" y="505155"/>
                  <a:ext cx="1477672" cy="13934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𝐒𝐀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7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82" y="505155"/>
                  <a:ext cx="1477672" cy="1393497"/>
                </a:xfrm>
                <a:prstGeom prst="rect">
                  <a:avLst/>
                </a:prstGeom>
                <a:blipFill>
                  <a:blip r:embed="rId8"/>
                  <a:stretch>
                    <a:fillRect l="-17094" t="-360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Rectangle"/>
            <p:cNvSpPr/>
            <p:nvPr/>
          </p:nvSpPr>
          <p:spPr>
            <a:xfrm rot="16200000">
              <a:off x="1742414" y="1055907"/>
              <a:ext cx="1910986" cy="29199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9" name="Text"/>
                <p:cNvSpPr txBox="1"/>
                <p:nvPr/>
              </p:nvSpPr>
              <p:spPr>
                <a:xfrm>
                  <a:off x="2374056" y="516356"/>
                  <a:ext cx="647701" cy="13070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9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056" y="516356"/>
                  <a:ext cx="647701" cy="1307088"/>
                </a:xfrm>
                <a:prstGeom prst="rect">
                  <a:avLst/>
                </a:prstGeom>
                <a:blipFill>
                  <a:blip r:embed="rId9"/>
                  <a:stretch>
                    <a:fillRect l="-2500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Text"/>
                <p:cNvSpPr txBox="1"/>
                <p:nvPr/>
              </p:nvSpPr>
              <p:spPr>
                <a:xfrm>
                  <a:off x="3497777" y="510489"/>
                  <a:ext cx="845059" cy="116840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7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50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777" y="510489"/>
                  <a:ext cx="845059" cy="1168403"/>
                </a:xfrm>
                <a:prstGeom prst="rect">
                  <a:avLst/>
                </a:prstGeom>
                <a:blipFill>
                  <a:blip r:embed="rId10"/>
                  <a:stretch>
                    <a:fillRect l="-1044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Rectangle"/>
            <p:cNvSpPr/>
            <p:nvPr/>
          </p:nvSpPr>
          <p:spPr>
            <a:xfrm rot="16200000">
              <a:off x="3762947" y="1055907"/>
              <a:ext cx="2403807" cy="291994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2" name="Text"/>
                <p:cNvSpPr txBox="1"/>
                <p:nvPr/>
              </p:nvSpPr>
              <p:spPr>
                <a:xfrm>
                  <a:off x="4314559" y="409144"/>
                  <a:ext cx="1300583" cy="13934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𝐒𝐛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52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4559" y="409144"/>
                  <a:ext cx="1300583" cy="1393496"/>
                </a:xfrm>
                <a:prstGeom prst="rect">
                  <a:avLst/>
                </a:prstGeom>
                <a:blipFill>
                  <a:blip r:embed="rId11"/>
                  <a:stretch>
                    <a:fillRect l="-24272" t="-6306" r="-291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6" name="Group"/>
          <p:cNvGrpSpPr/>
          <p:nvPr/>
        </p:nvGrpSpPr>
        <p:grpSpPr>
          <a:xfrm>
            <a:off x="7071896" y="8673448"/>
            <a:ext cx="6857232" cy="1620191"/>
            <a:chOff x="0" y="0"/>
            <a:chExt cx="6857229" cy="16201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4" name="Text"/>
                <p:cNvSpPr txBox="1"/>
                <p:nvPr/>
              </p:nvSpPr>
              <p:spPr>
                <a:xfrm>
                  <a:off x="-1" y="75208"/>
                  <a:ext cx="469546" cy="15449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54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75208"/>
                  <a:ext cx="469546" cy="1544983"/>
                </a:xfrm>
                <a:prstGeom prst="rect">
                  <a:avLst/>
                </a:prstGeom>
                <a:blipFill>
                  <a:blip r:embed="rId12"/>
                  <a:stretch>
                    <a:fillRect l="-50000" t="-3252" r="-1315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5" name="Text"/>
                <p:cNvSpPr txBox="1"/>
                <p:nvPr/>
              </p:nvSpPr>
              <p:spPr>
                <a:xfrm>
                  <a:off x="6387685" y="0"/>
                  <a:ext cx="469545" cy="15449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8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55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685" y="0"/>
                  <a:ext cx="469545" cy="1544982"/>
                </a:xfrm>
                <a:prstGeom prst="rect">
                  <a:avLst/>
                </a:prstGeom>
                <a:blipFill>
                  <a:blip r:embed="rId13"/>
                  <a:stretch>
                    <a:fillRect l="-50000" t="-4098" r="-1315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9" name="Group"/>
          <p:cNvGrpSpPr/>
          <p:nvPr/>
        </p:nvGrpSpPr>
        <p:grpSpPr>
          <a:xfrm>
            <a:off x="2321619" y="11952875"/>
            <a:ext cx="2282429" cy="1455040"/>
            <a:chOff x="0" y="-491157"/>
            <a:chExt cx="2282428" cy="1455038"/>
          </a:xfrm>
        </p:grpSpPr>
        <p:sp>
          <p:nvSpPr>
            <p:cNvPr id="257" name="Callout"/>
            <p:cNvSpPr/>
            <p:nvPr/>
          </p:nvSpPr>
          <p:spPr>
            <a:xfrm>
              <a:off x="0" y="-491158"/>
              <a:ext cx="2282429" cy="1410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1" y="0"/>
                  </a:moveTo>
                  <a:lnTo>
                    <a:pt x="10171" y="7913"/>
                  </a:lnTo>
                  <a:lnTo>
                    <a:pt x="3346" y="7913"/>
                  </a:lnTo>
                  <a:cubicBezTo>
                    <a:pt x="1499" y="7913"/>
                    <a:pt x="0" y="10338"/>
                    <a:pt x="0" y="13328"/>
                  </a:cubicBezTo>
                  <a:lnTo>
                    <a:pt x="0" y="16185"/>
                  </a:lnTo>
                  <a:cubicBezTo>
                    <a:pt x="0" y="19175"/>
                    <a:pt x="1499" y="21600"/>
                    <a:pt x="3346" y="21600"/>
                  </a:cubicBezTo>
                  <a:lnTo>
                    <a:pt x="18254" y="21600"/>
                  </a:lnTo>
                  <a:cubicBezTo>
                    <a:pt x="20101" y="21600"/>
                    <a:pt x="21600" y="19175"/>
                    <a:pt x="21600" y="16185"/>
                  </a:cubicBezTo>
                  <a:lnTo>
                    <a:pt x="21600" y="13328"/>
                  </a:lnTo>
                  <a:cubicBezTo>
                    <a:pt x="21600" y="10338"/>
                    <a:pt x="20101" y="7913"/>
                    <a:pt x="18254" y="7913"/>
                  </a:cubicBezTo>
                  <a:lnTo>
                    <a:pt x="12255" y="7913"/>
                  </a:lnTo>
                  <a:lnTo>
                    <a:pt x="11211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258" name="Sketch"/>
            <p:cNvSpPr txBox="1"/>
            <p:nvPr/>
          </p:nvSpPr>
          <p:spPr>
            <a:xfrm>
              <a:off x="49612" y="0"/>
              <a:ext cx="2183204" cy="963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t>Sketch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7031347" y="12025470"/>
            <a:ext cx="5931643" cy="1382445"/>
            <a:chOff x="0" y="-418562"/>
            <a:chExt cx="5931642" cy="1382444"/>
          </a:xfrm>
        </p:grpSpPr>
        <p:sp>
          <p:nvSpPr>
            <p:cNvPr id="260" name="Callout"/>
            <p:cNvSpPr/>
            <p:nvPr/>
          </p:nvSpPr>
          <p:spPr>
            <a:xfrm>
              <a:off x="160742" y="-418563"/>
              <a:ext cx="5620148" cy="13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7" y="0"/>
                  </a:moveTo>
                  <a:lnTo>
                    <a:pt x="12183" y="7393"/>
                  </a:lnTo>
                  <a:lnTo>
                    <a:pt x="1359" y="7393"/>
                  </a:lnTo>
                  <a:cubicBezTo>
                    <a:pt x="609" y="7393"/>
                    <a:pt x="0" y="9911"/>
                    <a:pt x="0" y="13014"/>
                  </a:cubicBezTo>
                  <a:lnTo>
                    <a:pt x="0" y="15979"/>
                  </a:lnTo>
                  <a:cubicBezTo>
                    <a:pt x="0" y="19083"/>
                    <a:pt x="609" y="21600"/>
                    <a:pt x="1359" y="21600"/>
                  </a:cubicBezTo>
                  <a:lnTo>
                    <a:pt x="20241" y="21600"/>
                  </a:lnTo>
                  <a:cubicBezTo>
                    <a:pt x="20991" y="21600"/>
                    <a:pt x="21600" y="19083"/>
                    <a:pt x="21600" y="15979"/>
                  </a:cubicBezTo>
                  <a:lnTo>
                    <a:pt x="21600" y="13014"/>
                  </a:lnTo>
                  <a:cubicBezTo>
                    <a:pt x="21600" y="9911"/>
                    <a:pt x="20991" y="7393"/>
                    <a:pt x="20241" y="7393"/>
                  </a:cubicBezTo>
                  <a:lnTo>
                    <a:pt x="13032" y="7393"/>
                  </a:lnTo>
                  <a:lnTo>
                    <a:pt x="12607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Original instance (  rows)"/>
                <p:cNvSpPr txBox="1"/>
                <p:nvPr/>
              </p:nvSpPr>
              <p:spPr>
                <a:xfrm>
                  <a:off x="0" y="0"/>
                  <a:ext cx="5931643" cy="963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Original instance (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t> rows)</a:t>
                  </a:r>
                </a:p>
              </p:txBody>
            </p:sp>
          </mc:Choice>
          <mc:Fallback xmlns="">
            <p:sp>
              <p:nvSpPr>
                <p:cNvPr id="261" name="Original instance (  rows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5931643" cy="96388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Goal: Replace   and   by a smaller   and   s.t."/>
              <p:cNvSpPr txBox="1"/>
              <p:nvPr/>
            </p:nvSpPr>
            <p:spPr>
              <a:xfrm>
                <a:off x="1975024" y="4097978"/>
                <a:ext cx="12256282" cy="215784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Goal:</a:t>
                </a:r>
                <a:r>
                  <a:t> Replace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t> by a smaller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oMath>
                </a14:m>
                <a:r>
                  <a:t>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𝐀𝐱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limUpp>
                          <m:limUppPr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li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˜</m:t>
                            </m:r>
                          </m:lim>
                        </m:limUp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limUpp>
                          <m:limUppPr>
                            <m:ctrlP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lim>
                            <m:r>
                              <a:rPr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˜</m:t>
                            </m:r>
                          </m:lim>
                        </m:limUp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263" name="Goal: Replace   and   by a smaller   and   s.t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24" y="4097978"/>
                <a:ext cx="12256282" cy="2157846"/>
              </a:xfrm>
              <a:prstGeom prst="rect">
                <a:avLst/>
              </a:prstGeom>
              <a:blipFill>
                <a:blip r:embed="rId15"/>
                <a:stretch>
                  <a:fillRect l="-414" t="-7018" r="-18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Rounded Rectangle"/>
          <p:cNvSpPr/>
          <p:nvPr/>
        </p:nvSpPr>
        <p:spPr>
          <a:xfrm>
            <a:off x="2111502" y="3914947"/>
            <a:ext cx="11983327" cy="2271027"/>
          </a:xfrm>
          <a:prstGeom prst="roundRect">
            <a:avLst>
              <a:gd name="adj" fmla="val 1708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65" name="Rounded Rectangle"/>
          <p:cNvSpPr/>
          <p:nvPr/>
        </p:nvSpPr>
        <p:spPr>
          <a:xfrm>
            <a:off x="15199227" y="4026510"/>
            <a:ext cx="7139900" cy="2018147"/>
          </a:xfrm>
          <a:prstGeom prst="roundRect">
            <a:avLst>
              <a:gd name="adj" fmla="val 19228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Idea.   and   for some  ,"/>
              <p:cNvSpPr txBox="1"/>
              <p:nvPr/>
            </p:nvSpPr>
            <p:spPr>
              <a:xfrm>
                <a:off x="15130929" y="4104432"/>
                <a:ext cx="7276494" cy="17224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Idea.</a:t>
                </a:r>
                <a:r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𝐒𝐀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lim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𝐒𝐛</m:t>
                    </m:r>
                  </m:oMath>
                </a14:m>
                <a:r>
                  <a:t> for some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66" name="Idea.   and   for some  ,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929" y="4104432"/>
                <a:ext cx="7276494" cy="1722452"/>
              </a:xfrm>
              <a:prstGeom prst="rect">
                <a:avLst/>
              </a:prstGeom>
              <a:blipFill>
                <a:blip r:embed="rId16"/>
                <a:stretch>
                  <a:fillRect t="-8824" b="-7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Group"/>
          <p:cNvGrpSpPr/>
          <p:nvPr/>
        </p:nvGrpSpPr>
        <p:grpSpPr>
          <a:xfrm>
            <a:off x="16293731" y="12025470"/>
            <a:ext cx="5931644" cy="1382445"/>
            <a:chOff x="0" y="-418562"/>
            <a:chExt cx="5931642" cy="1382444"/>
          </a:xfrm>
        </p:grpSpPr>
        <p:sp>
          <p:nvSpPr>
            <p:cNvPr id="267" name="Callout"/>
            <p:cNvSpPr/>
            <p:nvPr/>
          </p:nvSpPr>
          <p:spPr>
            <a:xfrm>
              <a:off x="160742" y="-418563"/>
              <a:ext cx="5620148" cy="13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7" y="0"/>
                  </a:moveTo>
                  <a:lnTo>
                    <a:pt x="12183" y="7393"/>
                  </a:lnTo>
                  <a:lnTo>
                    <a:pt x="1359" y="7393"/>
                  </a:lnTo>
                  <a:cubicBezTo>
                    <a:pt x="609" y="7393"/>
                    <a:pt x="0" y="9911"/>
                    <a:pt x="0" y="13014"/>
                  </a:cubicBezTo>
                  <a:lnTo>
                    <a:pt x="0" y="15979"/>
                  </a:lnTo>
                  <a:cubicBezTo>
                    <a:pt x="0" y="19083"/>
                    <a:pt x="609" y="21600"/>
                    <a:pt x="1359" y="21600"/>
                  </a:cubicBezTo>
                  <a:lnTo>
                    <a:pt x="20241" y="21600"/>
                  </a:lnTo>
                  <a:cubicBezTo>
                    <a:pt x="20991" y="21600"/>
                    <a:pt x="21600" y="19083"/>
                    <a:pt x="21600" y="15979"/>
                  </a:cubicBezTo>
                  <a:lnTo>
                    <a:pt x="21600" y="13014"/>
                  </a:lnTo>
                  <a:cubicBezTo>
                    <a:pt x="21600" y="9911"/>
                    <a:pt x="20991" y="7393"/>
                    <a:pt x="20241" y="7393"/>
                  </a:cubicBezTo>
                  <a:lnTo>
                    <a:pt x="13032" y="7393"/>
                  </a:lnTo>
                  <a:lnTo>
                    <a:pt x="12607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Smaller instance (  rows)"/>
                <p:cNvSpPr txBox="1"/>
                <p:nvPr/>
              </p:nvSpPr>
              <p:spPr>
                <a:xfrm>
                  <a:off x="0" y="0"/>
                  <a:ext cx="5931643" cy="963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t>Smaller instance (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t> rows)</a:t>
                  </a:r>
                </a:p>
              </p:txBody>
            </p:sp>
          </mc:Choice>
          <mc:Fallback xmlns="">
            <p:sp>
              <p:nvSpPr>
                <p:cNvPr id="268" name="Smaller instance (  rows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5931643" cy="9638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"/>
              <p:cNvSpPr txBox="1"/>
              <p:nvPr/>
            </p:nvSpPr>
            <p:spPr>
              <a:xfrm>
                <a:off x="5822" y="9116115"/>
                <a:ext cx="707442" cy="790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" y="9116115"/>
                <a:ext cx="707442" cy="790451"/>
              </a:xfrm>
              <a:prstGeom prst="rect">
                <a:avLst/>
              </a:prstGeom>
              <a:blipFill>
                <a:blip r:embed="rId18"/>
                <a:stretch>
                  <a:fillRect l="-52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"/>
              <p:cNvSpPr txBox="1"/>
              <p:nvPr/>
            </p:nvSpPr>
            <p:spPr>
              <a:xfrm>
                <a:off x="3125532" y="7518113"/>
                <a:ext cx="707442" cy="7959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defRPr sz="4800" spc="-48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2" y="7518113"/>
                <a:ext cx="707442" cy="795937"/>
              </a:xfrm>
              <a:prstGeom prst="rect">
                <a:avLst/>
              </a:prstGeom>
              <a:blipFill>
                <a:blip r:embed="rId19"/>
                <a:stretch>
                  <a:fillRect l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3" animBg="1" advAuto="0"/>
      <p:bldP spid="237" grpId="9" animBg="1" advAuto="0"/>
      <p:bldP spid="245" grpId="1" animBg="1" advAuto="0"/>
      <p:bldP spid="253" grpId="8" animBg="1" advAuto="0"/>
      <p:bldP spid="256" grpId="4" animBg="1" advAuto="0"/>
      <p:bldP spid="259" grpId="7" animBg="1" advAuto="0"/>
      <p:bldP spid="262" grpId="2" animBg="1" advAuto="0"/>
      <p:bldP spid="269" grpId="10" animBg="1" advAuto="0"/>
      <p:bldP spid="270" grpId="5" animBg="1" advAuto="0"/>
      <p:bldP spid="271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Matrix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Matrix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Let   and let   be a subspace embedding of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17711" y="8637992"/>
                <a:ext cx="21948578" cy="4772444"/>
              </a:xfrm>
              <a:prstGeom prst="rect">
                <a:avLst/>
              </a:prstGeom>
            </p:spPr>
            <p:txBody>
              <a:bodyPr/>
              <a:lstStyle/>
              <a:p>
                <a:pPr marL="540638" indent="-540638" defTabSz="2413955">
                  <a:spcBef>
                    <a:spcPts val="2300"/>
                  </a:spcBef>
                  <a:defRPr sz="435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ar-AE" sz="435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35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]∈</m:t>
                    </m:r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×(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and let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be a subspace embedding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ar-AE" dirty="0"/>
              </a:p>
              <a:p>
                <a:pPr marL="540638" indent="-540638" defTabSz="2413955">
                  <a:spcBef>
                    <a:spcPts val="2300"/>
                  </a:spcBef>
                  <a:defRPr sz="435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𝐀𝐱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;−1]∈</m:t>
                    </m:r>
                    <m:sSup>
                      <m:sSup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ar-AE" dirty="0"/>
              </a:p>
              <a:p>
                <a:pPr marL="540638" indent="-540638" defTabSz="2413955">
                  <a:spcBef>
                    <a:spcPts val="2300"/>
                  </a:spcBef>
                  <a:defRPr sz="435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𝐀𝐱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sSub>
                      <m:sSub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≤∥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𝐒𝐀𝐱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𝐒𝐛</m:t>
                    </m:r>
                    <m:sSub>
                      <m:sSub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𝐀𝐱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sSub>
                      <m:sSubPr>
                        <m:ctrlP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sz="4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ar-AE" dirty="0"/>
              </a:p>
              <a:p>
                <a:pPr marL="540638" indent="-540638" defTabSz="2413955">
                  <a:spcBef>
                    <a:spcPts val="2300"/>
                  </a:spcBef>
                  <a:defRPr sz="435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Solve linear regression on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𝐒𝐀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!</a:t>
                </a:r>
                <a:endParaRPr sz="4400" dirty="0"/>
              </a:p>
            </p:txBody>
          </p:sp>
        </mc:Choice>
        <mc:Fallback>
          <p:sp>
            <p:nvSpPr>
              <p:cNvPr id="274" name="Let   and let   be a subspace embedding o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17711" y="8637992"/>
                <a:ext cx="21948578" cy="4772444"/>
              </a:xfrm>
              <a:prstGeom prst="rect">
                <a:avLst/>
              </a:prstGeom>
              <a:blipFill>
                <a:blip r:embed="rId2"/>
                <a:stretch>
                  <a:fillRect l="-2082" t="-10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Approximating the Linear Regression Loss Fun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r>
              <a:t>Approximating the Linear Regression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Definition (Sarlos 2006).   is a subspace embedding of   if…"/>
              <p:cNvSpPr txBox="1"/>
              <p:nvPr/>
            </p:nvSpPr>
            <p:spPr>
              <a:xfrm>
                <a:off x="1669122" y="4008466"/>
                <a:ext cx="21045757" cy="26950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 fontScale="92500"/>
              </a:bodyPr>
              <a:lstStyle/>
              <a:p>
                <a:pPr algn="l">
                  <a:defRPr sz="4400" spc="-44"/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Definition (</a:t>
                </a:r>
                <a:r>
                  <a:rPr dirty="0" err="1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Sarlos</a:t>
                </a: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 2006).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/>
                  <a:t> is a </a:t>
                </a: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subspace embedding</a:t>
                </a:r>
                <a:r>
                  <a:rPr dirty="0"/>
                  <a:t> of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 if</a:t>
                </a:r>
                <a:endParaRPr lang="en-US" dirty="0"/>
              </a:p>
              <a:p>
                <a:pPr algn="l">
                  <a:defRPr sz="4400" spc="-44"/>
                </a:pPr>
                <a:endParaRPr dirty="0"/>
              </a:p>
              <a:p>
                <a:pPr>
                  <a:defRPr sz="4400" spc="-44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≤∥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𝐒𝐀𝐱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𝐀𝐱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algn="l">
                  <a:defRPr sz="4400" spc="-44"/>
                </a:pPr>
                <a:r>
                  <a:rPr dirty="0"/>
                  <a:t>for every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276" name="Definition (Sarlos 2006).   is a subspace embedding of   if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22" y="4008466"/>
                <a:ext cx="21045757" cy="2695035"/>
              </a:xfrm>
              <a:prstGeom prst="rect">
                <a:avLst/>
              </a:prstGeom>
              <a:blipFill>
                <a:blip r:embed="rId3"/>
                <a:stretch>
                  <a:fillRect l="-1267" t="-84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Rounded Rectangle"/>
          <p:cNvSpPr/>
          <p:nvPr/>
        </p:nvSpPr>
        <p:spPr>
          <a:xfrm>
            <a:off x="1289050" y="3790708"/>
            <a:ext cx="21805900" cy="3130552"/>
          </a:xfrm>
          <a:prstGeom prst="roundRect">
            <a:avLst>
              <a:gd name="adj" fmla="val 17674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grpSp>
        <p:nvGrpSpPr>
          <p:cNvPr id="280" name="Group"/>
          <p:cNvGrpSpPr/>
          <p:nvPr/>
        </p:nvGrpSpPr>
        <p:grpSpPr>
          <a:xfrm>
            <a:off x="11457515" y="5541173"/>
            <a:ext cx="6187143" cy="1251192"/>
            <a:chOff x="-460423" y="-275938"/>
            <a:chExt cx="6187141" cy="1251191"/>
          </a:xfrm>
        </p:grpSpPr>
        <p:sp>
          <p:nvSpPr>
            <p:cNvPr id="278" name="Callout"/>
            <p:cNvSpPr/>
            <p:nvPr/>
          </p:nvSpPr>
          <p:spPr>
            <a:xfrm>
              <a:off x="803800" y="-275938"/>
              <a:ext cx="4579541" cy="1192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8" y="0"/>
                  </a:moveTo>
                  <a:lnTo>
                    <a:pt x="3218" y="5413"/>
                  </a:lnTo>
                  <a:lnTo>
                    <a:pt x="1668" y="5413"/>
                  </a:lnTo>
                  <a:cubicBezTo>
                    <a:pt x="747" y="5413"/>
                    <a:pt x="0" y="8281"/>
                    <a:pt x="0" y="11817"/>
                  </a:cubicBezTo>
                  <a:lnTo>
                    <a:pt x="0" y="15195"/>
                  </a:lnTo>
                  <a:cubicBezTo>
                    <a:pt x="0" y="18732"/>
                    <a:pt x="747" y="21600"/>
                    <a:pt x="1668" y="21600"/>
                  </a:cubicBezTo>
                  <a:lnTo>
                    <a:pt x="19932" y="21600"/>
                  </a:lnTo>
                  <a:cubicBezTo>
                    <a:pt x="20853" y="21600"/>
                    <a:pt x="21600" y="18732"/>
                    <a:pt x="21600" y="15195"/>
                  </a:cubicBezTo>
                  <a:lnTo>
                    <a:pt x="21600" y="11817"/>
                  </a:lnTo>
                  <a:cubicBezTo>
                    <a:pt x="21600" y="8281"/>
                    <a:pt x="20853" y="5413"/>
                    <a:pt x="19932" y="5413"/>
                  </a:cubicBezTo>
                  <a:lnTo>
                    <a:pt x="4259" y="5413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p:sp>
          <p:nvSpPr>
            <p:cNvPr id="279" name="Distortion/error"/>
            <p:cNvSpPr txBox="1"/>
            <p:nvPr/>
          </p:nvSpPr>
          <p:spPr>
            <a:xfrm>
              <a:off x="-460423" y="11371"/>
              <a:ext cx="6187141" cy="963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z="3200" spc="0"/>
              </a:lvl1pPr>
            </a:lstStyle>
            <a:p>
              <a:r>
                <a:rPr dirty="0"/>
                <a:t>Distortion/error</a:t>
              </a:r>
            </a:p>
          </p:txBody>
        </p:sp>
      </p:grpSp>
      <p:sp>
        <p:nvSpPr>
          <p:cNvPr id="281" name="Rounded Rectangle"/>
          <p:cNvSpPr/>
          <p:nvPr/>
        </p:nvSpPr>
        <p:spPr>
          <a:xfrm>
            <a:off x="1417110" y="7225788"/>
            <a:ext cx="4921508" cy="963883"/>
          </a:xfrm>
          <a:prstGeom prst="roundRect">
            <a:avLst>
              <a:gd name="adj" fmla="val 38553"/>
            </a:avLst>
          </a:prstGeom>
          <a:solidFill>
            <a:schemeClr val="accent4">
              <a:hueOff val="349036"/>
              <a:lumOff val="171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latin typeface="+mn-lt"/>
                <a:ea typeface="+mn-ea"/>
                <a:cs typeface="+mn-cs"/>
                <a:sym typeface="Palatino"/>
              </a:defRPr>
            </a:pPr>
            <a:endParaRPr/>
          </a:p>
        </p:txBody>
      </p:sp>
      <p:sp>
        <p:nvSpPr>
          <p:cNvPr id="282" name="Why is this useful?"/>
          <p:cNvSpPr txBox="1"/>
          <p:nvPr/>
        </p:nvSpPr>
        <p:spPr>
          <a:xfrm>
            <a:off x="1823664" y="7535150"/>
            <a:ext cx="41084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3600" spc="-36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t>Why is this useful?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11457515" y="10367469"/>
            <a:ext cx="12869380" cy="963883"/>
            <a:chOff x="394191" y="-814822"/>
            <a:chExt cx="12869379" cy="963882"/>
          </a:xfrm>
        </p:grpSpPr>
        <p:sp>
          <p:nvSpPr>
            <p:cNvPr id="283" name="Callout"/>
            <p:cNvSpPr/>
            <p:nvPr/>
          </p:nvSpPr>
          <p:spPr>
            <a:xfrm>
              <a:off x="1128676" y="-814822"/>
              <a:ext cx="10941447" cy="893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7" y="0"/>
                  </a:moveTo>
                  <a:cubicBezTo>
                    <a:pt x="1099" y="0"/>
                    <a:pt x="807" y="3309"/>
                    <a:pt x="766" y="7558"/>
                  </a:cubicBezTo>
                  <a:lnTo>
                    <a:pt x="0" y="10263"/>
                  </a:lnTo>
                  <a:lnTo>
                    <a:pt x="758" y="12929"/>
                  </a:lnTo>
                  <a:lnTo>
                    <a:pt x="758" y="13054"/>
                  </a:lnTo>
                  <a:cubicBezTo>
                    <a:pt x="758" y="17773"/>
                    <a:pt x="1071" y="21600"/>
                    <a:pt x="1457" y="21600"/>
                  </a:cubicBezTo>
                  <a:lnTo>
                    <a:pt x="20902" y="21600"/>
                  </a:lnTo>
                  <a:cubicBezTo>
                    <a:pt x="21287" y="21600"/>
                    <a:pt x="21600" y="17773"/>
                    <a:pt x="21600" y="13054"/>
                  </a:cubicBezTo>
                  <a:lnTo>
                    <a:pt x="21600" y="8546"/>
                  </a:lnTo>
                  <a:cubicBezTo>
                    <a:pt x="21600" y="3827"/>
                    <a:pt x="21287" y="0"/>
                    <a:pt x="20902" y="0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chemeClr val="accent4">
                <a:hueOff val="349036"/>
                <a:lumOff val="171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lnSpc>
                  <a:spcPct val="100000"/>
                </a:lnSpc>
                <a:defRPr sz="3200" spc="0">
                  <a:latin typeface="+mn-lt"/>
                  <a:ea typeface="+mn-ea"/>
                  <a:cs typeface="+mn-cs"/>
                  <a:sym typeface="Palatino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4" name="Cost of   and   approximates cost of   and"/>
                <p:cNvSpPr txBox="1"/>
                <p:nvPr/>
              </p:nvSpPr>
              <p:spPr>
                <a:xfrm>
                  <a:off x="394191" y="-814822"/>
                  <a:ext cx="12869379" cy="963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3200" spc="0"/>
                  </a:pPr>
                  <a:r>
                    <a:rPr dirty="0"/>
                    <a:t>Cost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𝐒𝐀</m:t>
                      </m:r>
                    </m:oMath>
                  </a14:m>
                  <a:r>
                    <a:rPr dirty="0"/>
                    <a:t> and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𝐒𝐛</m:t>
                      </m:r>
                    </m:oMath>
                  </a14:m>
                  <a:r>
                    <a:rPr dirty="0"/>
                    <a:t> approximates cost of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dirty="0"/>
                    <a:t> and </a:t>
                  </a:r>
                  <a14:m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a14:m>
                  <a:endParaRPr dirty="0"/>
                </a:p>
              </p:txBody>
            </p:sp>
          </mc:Choice>
          <mc:Fallback>
            <p:sp>
              <p:nvSpPr>
                <p:cNvPr id="284" name="Cost of   and   approximates cost of   and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91" y="-814822"/>
                  <a:ext cx="12869379" cy="9638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BD3742-7F2B-83CD-ECD8-54411CAC7829}"/>
              </a:ext>
            </a:extLst>
          </p:cNvPr>
          <p:cNvSpPr txBox="1"/>
          <p:nvPr/>
        </p:nvSpPr>
        <p:spPr>
          <a:xfrm>
            <a:off x="21488400" y="4353339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ctr" defTabSz="24384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400" b="0" i="0" u="none" strike="noStrike" cap="none" spc="-84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シック W3"/>
              <a:ea typeface="ヒラギノ角ゴシック W3"/>
              <a:cs typeface="ヒラギノ角ゴシック W3"/>
              <a:sym typeface="ヒラギノ角ゴシック W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4" build="p" bldLvl="5" animBg="1" advAuto="0"/>
      <p:bldP spid="280" grpId="1" animBg="1" advAuto="0"/>
      <p:bldP spid="281" grpId="2" animBg="1" advAuto="0"/>
      <p:bldP spid="282" grpId="3" animBg="1" advAuto="0"/>
      <p:bldP spid="285" grpId="5" animBg="1" advAuto="0"/>
    </p:bld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ctr" defTabSz="2438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-84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シック W3"/>
            <a:ea typeface="ヒラギノ角ゴシック W3"/>
            <a:cs typeface="ヒラギノ角ゴシック W3"/>
            <a:sym typeface="ヒラギノ角ゴシック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ctr" defTabSz="2438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-84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シック W3"/>
            <a:ea typeface="ヒラギノ角ゴシック W3"/>
            <a:cs typeface="ヒラギノ角ゴシック W3"/>
            <a:sym typeface="ヒラギノ角ゴシック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2984</Words>
  <Application>Microsoft Macintosh PowerPoint</Application>
  <PresentationFormat>Custom</PresentationFormat>
  <Paragraphs>431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ヒラギノ角ゴシック W1</vt:lpstr>
      <vt:lpstr>ヒラギノ角ゴシック W3</vt:lpstr>
      <vt:lpstr>ヒラギノ角ゴシック W6</vt:lpstr>
      <vt:lpstr>Cambria Math</vt:lpstr>
      <vt:lpstr>Canela Deck Regular</vt:lpstr>
      <vt:lpstr>Helvetica Neue</vt:lpstr>
      <vt:lpstr>Palatino</vt:lpstr>
      <vt:lpstr>23_ClassicWhite</vt:lpstr>
      <vt:lpstr>Advances in Algorithms  for Matrix Approximation</vt:lpstr>
      <vt:lpstr>Matrix Approximation</vt:lpstr>
      <vt:lpstr>Matrix Approximation</vt:lpstr>
      <vt:lpstr>Matrix Approximation</vt:lpstr>
      <vt:lpstr>Subspace Embeddings and Linear Regression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Subspace Embeddings and Linear Regression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Subspace Embeddings and Linear Regression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  <vt:lpstr>Matrix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Algorithms  for Matrix Approximation</dc:title>
  <cp:lastModifiedBy>Joyce Gu</cp:lastModifiedBy>
  <cp:revision>18</cp:revision>
  <dcterms:modified xsi:type="dcterms:W3CDTF">2023-11-28T02:38:26Z</dcterms:modified>
</cp:coreProperties>
</file>